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Arimo" panose="020B0604020202020204" charset="0"/>
      <p:regular r:id="rId29"/>
    </p:embeddedFont>
    <p:embeddedFont>
      <p:font typeface="Arimo Bold" panose="020B0604020202020204" charset="0"/>
      <p:regular r:id="rId30"/>
    </p:embeddedFont>
    <p:embeddedFont>
      <p:font typeface="Barlow" panose="00000500000000000000" pitchFamily="2" charset="0"/>
      <p:regular r:id="rId31"/>
    </p:embeddedFont>
    <p:embeddedFont>
      <p:font typeface="Barlow Bold" panose="00000800000000000000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542" y="4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msnimt.digitalrepository.in" TargetMode="External"/><Relationship Id="rId3" Type="http://schemas.openxmlformats.org/officeDocument/2006/relationships/hyperlink" Target="http://delnet.in/" TargetMode="External"/><Relationship Id="rId7" Type="http://schemas.openxmlformats.org/officeDocument/2006/relationships/hyperlink" Target="http://www.msnimt.libsoft.org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odhganga.inflibnet.ac.in/" TargetMode="External"/><Relationship Id="rId5" Type="http://schemas.openxmlformats.org/officeDocument/2006/relationships/hyperlink" Target="https://epgp.inflibnet.ac.in/" TargetMode="External"/><Relationship Id="rId4" Type="http://schemas.openxmlformats.org/officeDocument/2006/relationships/hyperlink" Target="https://nptel.ac.in/" TargetMode="External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hyperlink" Target="https://gamma.app/?utm_source=made-with-gamm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2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hyperlink" Target="https://gamma.app/?utm_source=made-with-gamm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3.png"/><Relationship Id="rId4" Type="http://schemas.openxmlformats.org/officeDocument/2006/relationships/hyperlink" Target="https://gamma.app/?utm_source=made-with-gamm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699874" y="971550"/>
            <a:ext cx="9234326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MSNIMT Library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99874" y="2092921"/>
            <a:ext cx="9234326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Library &amp; Information Centre — a modern academic hub supporting teaching, learning and research for students and faculty at MSNIMT.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127028" y="2841717"/>
            <a:ext cx="8198444" cy="4611624"/>
            <a:chOff x="0" y="0"/>
            <a:chExt cx="10931258" cy="6148832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10931271" cy="6148832"/>
            </a:xfrm>
            <a:custGeom>
              <a:avLst/>
              <a:gdLst/>
              <a:ahLst/>
              <a:cxnLst/>
              <a:rect l="l" t="t" r="r" b="b"/>
              <a:pathLst>
                <a:path w="10931271" h="6148832">
                  <a:moveTo>
                    <a:pt x="0" y="0"/>
                  </a:moveTo>
                  <a:lnTo>
                    <a:pt x="10931271" y="0"/>
                  </a:lnTo>
                  <a:lnTo>
                    <a:pt x="10931271" y="6148832"/>
                  </a:lnTo>
                  <a:lnTo>
                    <a:pt x="0" y="6148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1974392" y="1342768"/>
            <a:ext cx="5234673" cy="1157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8"/>
              </a:lnSpc>
            </a:pPr>
            <a:r>
              <a:rPr lang="en-US" sz="3452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Technical Processing Section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74392" y="2644702"/>
            <a:ext cx="5234673" cy="78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Behind-the-scenes workflows that make the collection discoverable and usable: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74392" y="3551625"/>
            <a:ext cx="5234673" cy="3533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Processing of new acquisitions: accessioning and physical preparation</a:t>
            </a:r>
          </a:p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Classification using the DDC scheme for consistent shelving and retrieval</a:t>
            </a:r>
          </a:p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Cataloguing and metadata entry performed in LIBSOFT, with barcodes generated for circulation</a:t>
            </a:r>
          </a:p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Regular maintenance: binding, repairs and inventory audits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974392" y="7312276"/>
            <a:ext cx="5234673" cy="1576730"/>
            <a:chOff x="0" y="0"/>
            <a:chExt cx="6979564" cy="21023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79539" cy="2102358"/>
            </a:xfrm>
            <a:custGeom>
              <a:avLst/>
              <a:gdLst/>
              <a:ahLst/>
              <a:cxnLst/>
              <a:rect l="l" t="t" r="r" b="b"/>
              <a:pathLst>
                <a:path w="6979539" h="2102358">
                  <a:moveTo>
                    <a:pt x="0" y="503936"/>
                  </a:moveTo>
                  <a:cubicBezTo>
                    <a:pt x="0" y="225552"/>
                    <a:pt x="225552" y="0"/>
                    <a:pt x="503936" y="0"/>
                  </a:cubicBezTo>
                  <a:lnTo>
                    <a:pt x="6475603" y="0"/>
                  </a:lnTo>
                  <a:cubicBezTo>
                    <a:pt x="6753860" y="0"/>
                    <a:pt x="6979539" y="225552"/>
                    <a:pt x="6979539" y="503936"/>
                  </a:cubicBezTo>
                  <a:lnTo>
                    <a:pt x="6979539" y="1598422"/>
                  </a:lnTo>
                  <a:cubicBezTo>
                    <a:pt x="6979539" y="1876679"/>
                    <a:pt x="6753987" y="2102358"/>
                    <a:pt x="6475603" y="2102358"/>
                  </a:cubicBezTo>
                  <a:lnTo>
                    <a:pt x="503936" y="2102358"/>
                  </a:lnTo>
                  <a:cubicBezTo>
                    <a:pt x="225552" y="2102358"/>
                    <a:pt x="0" y="1876679"/>
                    <a:pt x="0" y="1598422"/>
                  </a:cubicBezTo>
                  <a:close/>
                </a:path>
              </a:pathLst>
            </a:custGeom>
            <a:solidFill>
              <a:srgbClr val="00805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226252" y="7632659"/>
            <a:ext cx="314858" cy="251870"/>
            <a:chOff x="0" y="0"/>
            <a:chExt cx="419811" cy="335826"/>
          </a:xfrm>
        </p:grpSpPr>
        <p:sp>
          <p:nvSpPr>
            <p:cNvPr id="14" name="Freeform 14" descr="preencoded.png"/>
            <p:cNvSpPr/>
            <p:nvPr/>
          </p:nvSpPr>
          <p:spPr>
            <a:xfrm>
              <a:off x="0" y="0"/>
              <a:ext cx="419862" cy="335788"/>
            </a:xfrm>
            <a:custGeom>
              <a:avLst/>
              <a:gdLst/>
              <a:ahLst/>
              <a:cxnLst/>
              <a:rect l="l" t="t" r="r" b="b"/>
              <a:pathLst>
                <a:path w="419862" h="335788">
                  <a:moveTo>
                    <a:pt x="0" y="0"/>
                  </a:moveTo>
                  <a:lnTo>
                    <a:pt x="419862" y="0"/>
                  </a:lnTo>
                  <a:lnTo>
                    <a:pt x="419862" y="335788"/>
                  </a:lnTo>
                  <a:lnTo>
                    <a:pt x="0" y="335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6" r="-353" b="-11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2792970" y="7499252"/>
            <a:ext cx="4164235" cy="1145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Accurate technical processing ensures quick discovery via the online public access catalog (OPAC).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1669409"/>
            <a:ext cx="9234326" cy="1622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2"/>
              </a:lnSpc>
            </a:pPr>
            <a:r>
              <a:rPr lang="en-US" sz="49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Technical Processing — Book Intake &amp; Classification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3598107"/>
            <a:ext cx="9234326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Technical Processing Section handles incoming books: accessioning, classification, cataloguing, and barcode preparation. We use the Dewey Decimal Classification (DDC) scheme to maintain consistent subject organization and discoverability.  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951051" y="5669871"/>
            <a:ext cx="4518269" cy="2922289"/>
            <a:chOff x="0" y="0"/>
            <a:chExt cx="6024359" cy="389638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24372" cy="3896360"/>
            </a:xfrm>
            <a:custGeom>
              <a:avLst/>
              <a:gdLst/>
              <a:ahLst/>
              <a:cxnLst/>
              <a:rect l="l" t="t" r="r" b="b"/>
              <a:pathLst>
                <a:path w="6024372" h="3896360">
                  <a:moveTo>
                    <a:pt x="0" y="572516"/>
                  </a:moveTo>
                  <a:cubicBezTo>
                    <a:pt x="0" y="256286"/>
                    <a:pt x="256286" y="0"/>
                    <a:pt x="572516" y="0"/>
                  </a:cubicBezTo>
                  <a:lnTo>
                    <a:pt x="5451856" y="0"/>
                  </a:lnTo>
                  <a:cubicBezTo>
                    <a:pt x="5768086" y="0"/>
                    <a:pt x="6024372" y="256286"/>
                    <a:pt x="6024372" y="572516"/>
                  </a:cubicBezTo>
                  <a:lnTo>
                    <a:pt x="6024372" y="3323844"/>
                  </a:lnTo>
                  <a:cubicBezTo>
                    <a:pt x="6024372" y="3640074"/>
                    <a:pt x="5768086" y="3896360"/>
                    <a:pt x="5451856" y="3896360"/>
                  </a:cubicBezTo>
                  <a:lnTo>
                    <a:pt x="572516" y="3896360"/>
                  </a:lnTo>
                  <a:cubicBezTo>
                    <a:pt x="256286" y="3896360"/>
                    <a:pt x="0" y="3640074"/>
                    <a:pt x="0" y="3323844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8277387" y="5977157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Key Systems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77387" y="6466637"/>
            <a:ext cx="3865607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LIBSOFT library automation software manages cataloguing, classification fields, and barcode generation.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695711" y="5669871"/>
            <a:ext cx="4518269" cy="2922289"/>
            <a:chOff x="0" y="0"/>
            <a:chExt cx="6024359" cy="389638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24372" cy="3896360"/>
            </a:xfrm>
            <a:custGeom>
              <a:avLst/>
              <a:gdLst/>
              <a:ahLst/>
              <a:cxnLst/>
              <a:rect l="l" t="t" r="r" b="b"/>
              <a:pathLst>
                <a:path w="6024372" h="3896360">
                  <a:moveTo>
                    <a:pt x="0" y="572516"/>
                  </a:moveTo>
                  <a:cubicBezTo>
                    <a:pt x="0" y="256286"/>
                    <a:pt x="256286" y="0"/>
                    <a:pt x="572516" y="0"/>
                  </a:cubicBezTo>
                  <a:lnTo>
                    <a:pt x="5451856" y="0"/>
                  </a:lnTo>
                  <a:cubicBezTo>
                    <a:pt x="5768086" y="0"/>
                    <a:pt x="6024372" y="256286"/>
                    <a:pt x="6024372" y="572516"/>
                  </a:cubicBezTo>
                  <a:lnTo>
                    <a:pt x="6024372" y="3323844"/>
                  </a:lnTo>
                  <a:cubicBezTo>
                    <a:pt x="6024372" y="3640074"/>
                    <a:pt x="5768086" y="3896360"/>
                    <a:pt x="5451856" y="3896360"/>
                  </a:cubicBezTo>
                  <a:lnTo>
                    <a:pt x="572516" y="3896360"/>
                  </a:lnTo>
                  <a:cubicBezTo>
                    <a:pt x="256286" y="3896360"/>
                    <a:pt x="0" y="3640074"/>
                    <a:pt x="0" y="3323844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13022037" y="5977157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Core Tasks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022037" y="6466637"/>
            <a:ext cx="3865607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Physical inspection, DDC assignment, MARC record creation, labeling, and barcode printing.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831619"/>
            <a:ext cx="16097517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E‑Learning Area — Digital Access &amp; Portals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3288630"/>
            <a:ext cx="16097517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E‑Learning Area gives campus users streamlined access to high-value electronic resources. Desks and terminals are configured for research, online courses, and institutional repositories.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02157" y="4755652"/>
            <a:ext cx="1479880" cy="914514"/>
            <a:chOff x="0" y="0"/>
            <a:chExt cx="1973174" cy="1219352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1973199" cy="1219327"/>
            </a:xfrm>
            <a:custGeom>
              <a:avLst/>
              <a:gdLst/>
              <a:ahLst/>
              <a:cxnLst/>
              <a:rect l="l" t="t" r="r" b="b"/>
              <a:pathLst>
                <a:path w="1973199" h="1219327">
                  <a:moveTo>
                    <a:pt x="0" y="0"/>
                  </a:moveTo>
                  <a:lnTo>
                    <a:pt x="1973199" y="0"/>
                  </a:lnTo>
                  <a:lnTo>
                    <a:pt x="1973199" y="1219327"/>
                  </a:lnTo>
                  <a:lnTo>
                    <a:pt x="0" y="1219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09" r="-208" b="-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2975686" y="4727077"/>
            <a:ext cx="3229785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DSpace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75686" y="5277183"/>
            <a:ext cx="3229785" cy="2120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Institutional repository for theses, reports, and open-access materials hosted locally.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599120" y="4755652"/>
            <a:ext cx="1479880" cy="914514"/>
            <a:chOff x="0" y="0"/>
            <a:chExt cx="1973174" cy="1219352"/>
          </a:xfrm>
        </p:grpSpPr>
        <p:sp>
          <p:nvSpPr>
            <p:cNvPr id="13" name="Freeform 13" descr="preencoded.png"/>
            <p:cNvSpPr/>
            <p:nvPr/>
          </p:nvSpPr>
          <p:spPr>
            <a:xfrm>
              <a:off x="0" y="0"/>
              <a:ext cx="1973199" cy="1219327"/>
            </a:xfrm>
            <a:custGeom>
              <a:avLst/>
              <a:gdLst/>
              <a:ahLst/>
              <a:cxnLst/>
              <a:rect l="l" t="t" r="r" b="b"/>
              <a:pathLst>
                <a:path w="1973199" h="1219327">
                  <a:moveTo>
                    <a:pt x="0" y="0"/>
                  </a:moveTo>
                  <a:lnTo>
                    <a:pt x="1973199" y="0"/>
                  </a:lnTo>
                  <a:lnTo>
                    <a:pt x="1973199" y="1219327"/>
                  </a:lnTo>
                  <a:lnTo>
                    <a:pt x="0" y="1219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09" r="-208" b="-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8472649" y="4727077"/>
            <a:ext cx="3229928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Open Courseware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72649" y="5277183"/>
            <a:ext cx="3229928" cy="262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Portals such as NPTEL, SWAYAM, and e-PG Pathshala support curriculum-aligned online learning.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096226" y="4755652"/>
            <a:ext cx="1479880" cy="914514"/>
            <a:chOff x="0" y="0"/>
            <a:chExt cx="1973174" cy="1219352"/>
          </a:xfrm>
        </p:grpSpPr>
        <p:sp>
          <p:nvSpPr>
            <p:cNvPr id="17" name="Freeform 17" descr="preencoded.png"/>
            <p:cNvSpPr/>
            <p:nvPr/>
          </p:nvSpPr>
          <p:spPr>
            <a:xfrm>
              <a:off x="0" y="0"/>
              <a:ext cx="1973199" cy="1219327"/>
            </a:xfrm>
            <a:custGeom>
              <a:avLst/>
              <a:gdLst/>
              <a:ahLst/>
              <a:cxnLst/>
              <a:rect l="l" t="t" r="r" b="b"/>
              <a:pathLst>
                <a:path w="1973199" h="1219327">
                  <a:moveTo>
                    <a:pt x="0" y="0"/>
                  </a:moveTo>
                  <a:lnTo>
                    <a:pt x="1973199" y="0"/>
                  </a:lnTo>
                  <a:lnTo>
                    <a:pt x="1973199" y="1219327"/>
                  </a:lnTo>
                  <a:lnTo>
                    <a:pt x="0" y="1219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09" r="-208" b="-2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3969746" y="4727077"/>
            <a:ext cx="3229928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DELNET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969746" y="5277183"/>
            <a:ext cx="3229928" cy="3128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Subscription-based resource sharing: interlibrary loans, e-journals, and e-books across a national network.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217514"/>
            <a:ext cx="16097517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OPAC — Online Public Access Catalogue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674525"/>
            <a:ext cx="16097517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OPAC enables users to discover library holdings, check availability, and locate items on the shelves. Accessible at www.msnimt.libsoft.org.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02157" y="4899527"/>
            <a:ext cx="5978033" cy="3362716"/>
            <a:chOff x="0" y="0"/>
            <a:chExt cx="7970710" cy="4483621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7970774" cy="4483608"/>
            </a:xfrm>
            <a:custGeom>
              <a:avLst/>
              <a:gdLst/>
              <a:ahLst/>
              <a:cxnLst/>
              <a:rect l="l" t="t" r="r" b="b"/>
              <a:pathLst>
                <a:path w="7970774" h="4483608">
                  <a:moveTo>
                    <a:pt x="0" y="0"/>
                  </a:moveTo>
                  <a:lnTo>
                    <a:pt x="7970774" y="0"/>
                  </a:lnTo>
                  <a:lnTo>
                    <a:pt x="7970774" y="4483608"/>
                  </a:lnTo>
                  <a:lnTo>
                    <a:pt x="0" y="44836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" r="-3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857963" y="4427849"/>
            <a:ext cx="9351093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Search Modes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857963" y="5103962"/>
            <a:ext cx="9351093" cy="2341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Quick Search — keyword-based, fast results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Simple Search — additional fields for author/title refinement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Advanced Search — multi-field queries, Boolean operators, date and subject filters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57963" y="7623953"/>
            <a:ext cx="9351093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Search tips: use keywords, synonyms, and filters to narrow results; advanced search surfaces precise matches.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278731"/>
            <a:ext cx="16097517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Website — Curated Resource Links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735742"/>
            <a:ext cx="16097517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library website centralizes access to authoritative learning platforms, databases, and institutional services. It also links to OPAC and DSpace. 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2157" y="4381433"/>
            <a:ext cx="9422882" cy="6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    Primary links provided: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2157" y="5168903"/>
            <a:ext cx="8507797" cy="3680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3" tooltip="http://delnet.in/"/>
              </a:rPr>
              <a:t>DELNET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4" tooltip="https://nptel.ac.in/"/>
              </a:rPr>
              <a:t>NPTEL &amp; Courses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5" tooltip="https://epgp.inflibnet.ac.in/"/>
              </a:rPr>
              <a:t>e-PG Pathshala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6" tooltip="https://shodhganga.inflibnet.ac.in/"/>
              </a:rPr>
              <a:t>Shodhganga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7" tooltip="http://www.msnimt.libsoft.org/"/>
              </a:rPr>
              <a:t>OPAC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 b="1" u="sng">
                <a:solidFill>
                  <a:srgbClr val="16FFBB"/>
                </a:solidFill>
                <a:latin typeface="Barlow Bold"/>
                <a:ea typeface="Barlow Bold"/>
                <a:cs typeface="Barlow Bold"/>
                <a:sym typeface="Barlow Bold"/>
                <a:hlinkClick r:id="rId8" tooltip="https://msnimt.digitalrepository.in"/>
              </a:rPr>
              <a:t>DSpace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387727" y="4662411"/>
            <a:ext cx="6821338" cy="3836956"/>
            <a:chOff x="0" y="0"/>
            <a:chExt cx="9095118" cy="5115941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9095105" cy="5115941"/>
            </a:xfrm>
            <a:custGeom>
              <a:avLst/>
              <a:gdLst/>
              <a:ahLst/>
              <a:cxnLst/>
              <a:rect l="l" t="t" r="r" b="b"/>
              <a:pathLst>
                <a:path w="9095105" h="5115941">
                  <a:moveTo>
                    <a:pt x="0" y="0"/>
                  </a:moveTo>
                  <a:lnTo>
                    <a:pt x="9095105" y="0"/>
                  </a:lnTo>
                  <a:lnTo>
                    <a:pt x="9095105" y="5115941"/>
                  </a:lnTo>
                  <a:lnTo>
                    <a:pt x="0" y="5115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31" b="-31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120111"/>
            <a:ext cx="9234326" cy="1806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Reprographic Services — Photocopying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3294288"/>
            <a:ext cx="9234326" cy="1616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Reprography is available on request. Users may photocopy pages from library materials; standard charge is INR 1 per A4 page. Payment and service hours align with circulation desk operations.  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83097" y="5246275"/>
            <a:ext cx="4497857" cy="3890581"/>
            <a:chOff x="0" y="0"/>
            <a:chExt cx="5997143" cy="518744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997194" cy="5187442"/>
            </a:xfrm>
            <a:custGeom>
              <a:avLst/>
              <a:gdLst/>
              <a:ahLst/>
              <a:cxnLst/>
              <a:rect l="l" t="t" r="r" b="b"/>
              <a:pathLst>
                <a:path w="5997194" h="5187442">
                  <a:moveTo>
                    <a:pt x="0" y="636143"/>
                  </a:moveTo>
                  <a:cubicBezTo>
                    <a:pt x="0" y="284861"/>
                    <a:pt x="284861" y="0"/>
                    <a:pt x="636143" y="0"/>
                  </a:cubicBezTo>
                  <a:lnTo>
                    <a:pt x="5361051" y="0"/>
                  </a:lnTo>
                  <a:cubicBezTo>
                    <a:pt x="5712333" y="0"/>
                    <a:pt x="5997194" y="284861"/>
                    <a:pt x="5997194" y="636143"/>
                  </a:cubicBezTo>
                  <a:lnTo>
                    <a:pt x="5997194" y="4551299"/>
                  </a:lnTo>
                  <a:cubicBezTo>
                    <a:pt x="5997194" y="4902581"/>
                    <a:pt x="5712333" y="5187442"/>
                    <a:pt x="5361051" y="5187442"/>
                  </a:cubicBezTo>
                  <a:lnTo>
                    <a:pt x="636143" y="5187442"/>
                  </a:lnTo>
                  <a:cubicBezTo>
                    <a:pt x="284861" y="5187442"/>
                    <a:pt x="0" y="4902581"/>
                    <a:pt x="0" y="4551299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38128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455153" y="5589756"/>
            <a:ext cx="3753755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How to Use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55153" y="6139872"/>
            <a:ext cx="3753755" cy="2120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Bring the material to the reprographic counter; staff will assist with copying and payment processing.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857694" y="5246275"/>
            <a:ext cx="4497857" cy="3890581"/>
            <a:chOff x="0" y="0"/>
            <a:chExt cx="5997143" cy="518744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997194" cy="5187442"/>
            </a:xfrm>
            <a:custGeom>
              <a:avLst/>
              <a:gdLst/>
              <a:ahLst/>
              <a:cxnLst/>
              <a:rect l="l" t="t" r="r" b="b"/>
              <a:pathLst>
                <a:path w="5997194" h="5187442">
                  <a:moveTo>
                    <a:pt x="0" y="636143"/>
                  </a:moveTo>
                  <a:cubicBezTo>
                    <a:pt x="0" y="284861"/>
                    <a:pt x="284861" y="0"/>
                    <a:pt x="636143" y="0"/>
                  </a:cubicBezTo>
                  <a:lnTo>
                    <a:pt x="5361051" y="0"/>
                  </a:lnTo>
                  <a:cubicBezTo>
                    <a:pt x="5712333" y="0"/>
                    <a:pt x="5997194" y="284861"/>
                    <a:pt x="5997194" y="636143"/>
                  </a:cubicBezTo>
                  <a:lnTo>
                    <a:pt x="5997194" y="4551299"/>
                  </a:lnTo>
                  <a:cubicBezTo>
                    <a:pt x="5997194" y="4902581"/>
                    <a:pt x="5712333" y="5187442"/>
                    <a:pt x="5361051" y="5187442"/>
                  </a:cubicBezTo>
                  <a:lnTo>
                    <a:pt x="636143" y="5187442"/>
                  </a:lnTo>
                  <a:cubicBezTo>
                    <a:pt x="284861" y="5187442"/>
                    <a:pt x="0" y="4902581"/>
                    <a:pt x="0" y="4551299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38128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8" name="TextBox 18"/>
          <p:cNvSpPr txBox="1"/>
          <p:nvPr/>
        </p:nvSpPr>
        <p:spPr>
          <a:xfrm>
            <a:off x="6229750" y="5589756"/>
            <a:ext cx="3753755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Copyright Notice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29750" y="6139872"/>
            <a:ext cx="3753755" cy="262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Respect copyright: only permissible portions of copyrighted works may be copied per national law and library policy.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884177"/>
            <a:ext cx="9234326" cy="1719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3"/>
              </a:lnSpc>
            </a:pPr>
            <a:r>
              <a:rPr lang="en-US" sz="51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Hours — When We're Open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2944101"/>
            <a:ext cx="9234326" cy="14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Regular opening times are posted to help students and staff plan visits. Exceptions (holidays, events) are announced on the website and notice boards.  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87860" y="4735544"/>
            <a:ext cx="701659" cy="701678"/>
            <a:chOff x="0" y="0"/>
            <a:chExt cx="935546" cy="9355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5609" cy="935609"/>
            </a:xfrm>
            <a:custGeom>
              <a:avLst/>
              <a:gdLst/>
              <a:ahLst/>
              <a:cxnLst/>
              <a:rect l="l" t="t" r="r" b="b"/>
              <a:pathLst>
                <a:path w="935609" h="935609">
                  <a:moveTo>
                    <a:pt x="0" y="467741"/>
                  </a:moveTo>
                  <a:cubicBezTo>
                    <a:pt x="0" y="209423"/>
                    <a:pt x="209423" y="0"/>
                    <a:pt x="467741" y="0"/>
                  </a:cubicBezTo>
                  <a:cubicBezTo>
                    <a:pt x="726059" y="0"/>
                    <a:pt x="935609" y="209423"/>
                    <a:pt x="935609" y="467741"/>
                  </a:cubicBezTo>
                  <a:cubicBezTo>
                    <a:pt x="935609" y="726059"/>
                    <a:pt x="726059" y="935609"/>
                    <a:pt x="467741" y="935609"/>
                  </a:cubicBezTo>
                  <a:cubicBezTo>
                    <a:pt x="209423" y="935609"/>
                    <a:pt x="0" y="726186"/>
                    <a:pt x="0" y="467741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2059400" y="4833566"/>
            <a:ext cx="8277082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Weekdays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59400" y="5352983"/>
            <a:ext cx="8277082" cy="552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Monday–Friday: 9:30 AM — 4:30 PM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87860" y="6459569"/>
            <a:ext cx="701659" cy="701678"/>
            <a:chOff x="0" y="0"/>
            <a:chExt cx="935546" cy="9355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35609" cy="935609"/>
            </a:xfrm>
            <a:custGeom>
              <a:avLst/>
              <a:gdLst/>
              <a:ahLst/>
              <a:cxnLst/>
              <a:rect l="l" t="t" r="r" b="b"/>
              <a:pathLst>
                <a:path w="935609" h="935609">
                  <a:moveTo>
                    <a:pt x="0" y="467741"/>
                  </a:moveTo>
                  <a:cubicBezTo>
                    <a:pt x="0" y="209423"/>
                    <a:pt x="209423" y="0"/>
                    <a:pt x="467741" y="0"/>
                  </a:cubicBezTo>
                  <a:cubicBezTo>
                    <a:pt x="726059" y="0"/>
                    <a:pt x="935609" y="209423"/>
                    <a:pt x="935609" y="467741"/>
                  </a:cubicBezTo>
                  <a:cubicBezTo>
                    <a:pt x="935609" y="726059"/>
                    <a:pt x="726059" y="935609"/>
                    <a:pt x="467741" y="935609"/>
                  </a:cubicBezTo>
                  <a:cubicBezTo>
                    <a:pt x="209423" y="935609"/>
                    <a:pt x="0" y="726186"/>
                    <a:pt x="0" y="467741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8" name="TextBox 18"/>
          <p:cNvSpPr txBox="1"/>
          <p:nvPr/>
        </p:nvSpPr>
        <p:spPr>
          <a:xfrm>
            <a:off x="2059400" y="6557591"/>
            <a:ext cx="8277082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Saturday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059400" y="7077018"/>
            <a:ext cx="8277082" cy="552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9:30 AM — 4:00 PM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87860" y="8183604"/>
            <a:ext cx="701659" cy="701678"/>
            <a:chOff x="0" y="0"/>
            <a:chExt cx="935546" cy="9355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35609" cy="935609"/>
            </a:xfrm>
            <a:custGeom>
              <a:avLst/>
              <a:gdLst/>
              <a:ahLst/>
              <a:cxnLst/>
              <a:rect l="l" t="t" r="r" b="b"/>
              <a:pathLst>
                <a:path w="935609" h="935609">
                  <a:moveTo>
                    <a:pt x="0" y="467741"/>
                  </a:moveTo>
                  <a:cubicBezTo>
                    <a:pt x="0" y="209423"/>
                    <a:pt x="209423" y="0"/>
                    <a:pt x="467741" y="0"/>
                  </a:cubicBezTo>
                  <a:cubicBezTo>
                    <a:pt x="726059" y="0"/>
                    <a:pt x="935609" y="209423"/>
                    <a:pt x="935609" y="467741"/>
                  </a:cubicBezTo>
                  <a:cubicBezTo>
                    <a:pt x="935609" y="726059"/>
                    <a:pt x="726059" y="935609"/>
                    <a:pt x="467741" y="935609"/>
                  </a:cubicBezTo>
                  <a:cubicBezTo>
                    <a:pt x="209423" y="935609"/>
                    <a:pt x="0" y="726186"/>
                    <a:pt x="0" y="467741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22" name="TextBox 22"/>
          <p:cNvSpPr txBox="1"/>
          <p:nvPr/>
        </p:nvSpPr>
        <p:spPr>
          <a:xfrm>
            <a:off x="2059400" y="8281626"/>
            <a:ext cx="8277082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Closures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59400" y="8801052"/>
            <a:ext cx="8277082" cy="552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Closed on Sundays and public holidays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611325"/>
            <a:ext cx="16097517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Membership Card — Identity &amp; Access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3068336"/>
            <a:ext cx="16097517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Membership cards are issued with barcodes for circulation and identification. Students must complete the registration form available at the library counter.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02157" y="4899527"/>
            <a:ext cx="5978033" cy="3362716"/>
            <a:chOff x="0" y="0"/>
            <a:chExt cx="7970710" cy="4483621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7970774" cy="4483608"/>
            </a:xfrm>
            <a:custGeom>
              <a:avLst/>
              <a:gdLst/>
              <a:ahLst/>
              <a:cxnLst/>
              <a:rect l="l" t="t" r="r" b="b"/>
              <a:pathLst>
                <a:path w="7970774" h="4483608">
                  <a:moveTo>
                    <a:pt x="0" y="0"/>
                  </a:moveTo>
                  <a:lnTo>
                    <a:pt x="7970774" y="0"/>
                  </a:lnTo>
                  <a:lnTo>
                    <a:pt x="7970774" y="4483608"/>
                  </a:lnTo>
                  <a:lnTo>
                    <a:pt x="0" y="44836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" r="-3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857963" y="4821650"/>
            <a:ext cx="9351093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Lost Card Procedure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857963" y="5497773"/>
            <a:ext cx="9351093" cy="1616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If a card is lost, inform the librarian immediately to deactivate the barcode and request a replacement form. The card functions as the student's library ID.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57963" y="7293293"/>
            <a:ext cx="9351093" cy="1223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Collect form at circulation desk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Provide ID proof for replacement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953424"/>
            <a:ext cx="9234326" cy="65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77"/>
              </a:lnSpc>
            </a:pPr>
            <a:r>
              <a:rPr lang="en-US" sz="3827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Basic Rules — Conduct &amp; Care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1806721"/>
            <a:ext cx="9234326" cy="627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7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Rules preserve a productive environment and protect resources. Compliance ensures fair access and longevity of materials.   </a:t>
            </a:r>
          </a:p>
        </p:txBody>
      </p:sp>
      <p:sp>
        <p:nvSpPr>
          <p:cNvPr id="10" name="Freeform 10" descr="preencoded.png"/>
          <p:cNvSpPr/>
          <p:nvPr/>
        </p:nvSpPr>
        <p:spPr>
          <a:xfrm>
            <a:off x="7965348" y="2608164"/>
            <a:ext cx="551078" cy="551097"/>
          </a:xfrm>
          <a:custGeom>
            <a:avLst/>
            <a:gdLst/>
            <a:ahLst/>
            <a:cxnLst/>
            <a:rect l="l" t="t" r="r" b="b"/>
            <a:pathLst>
              <a:path w="551078" h="551097">
                <a:moveTo>
                  <a:pt x="0" y="0"/>
                </a:moveTo>
                <a:lnTo>
                  <a:pt x="551078" y="0"/>
                </a:lnTo>
                <a:lnTo>
                  <a:pt x="551078" y="551098"/>
                </a:lnTo>
                <a:lnTo>
                  <a:pt x="0" y="5510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" r="-2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965348" y="3314043"/>
            <a:ext cx="9234326" cy="34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Observe Silence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65348" y="3722294"/>
            <a:ext cx="9234326" cy="32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7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Enter quietly; maintain a low voice to respect other users.</a:t>
            </a:r>
          </a:p>
        </p:txBody>
      </p:sp>
      <p:sp>
        <p:nvSpPr>
          <p:cNvPr id="13" name="Freeform 13" descr="preencoded.png"/>
          <p:cNvSpPr/>
          <p:nvPr/>
        </p:nvSpPr>
        <p:spPr>
          <a:xfrm>
            <a:off x="7965348" y="4359154"/>
            <a:ext cx="551078" cy="551097"/>
          </a:xfrm>
          <a:custGeom>
            <a:avLst/>
            <a:gdLst/>
            <a:ahLst/>
            <a:cxnLst/>
            <a:rect l="l" t="t" r="r" b="b"/>
            <a:pathLst>
              <a:path w="551078" h="551097">
                <a:moveTo>
                  <a:pt x="0" y="0"/>
                </a:moveTo>
                <a:lnTo>
                  <a:pt x="551078" y="0"/>
                </a:lnTo>
                <a:lnTo>
                  <a:pt x="551078" y="551098"/>
                </a:lnTo>
                <a:lnTo>
                  <a:pt x="0" y="5510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7760" r="-7760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965348" y="5065033"/>
            <a:ext cx="9234326" cy="34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Handle Materials Carefully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65348" y="5473284"/>
            <a:ext cx="9234326" cy="32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7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Do not damage books; report any defects to staff before borrowing.</a:t>
            </a:r>
          </a:p>
        </p:txBody>
      </p:sp>
      <p:sp>
        <p:nvSpPr>
          <p:cNvPr id="16" name="Freeform 16" descr="preencoded.png"/>
          <p:cNvSpPr/>
          <p:nvPr/>
        </p:nvSpPr>
        <p:spPr>
          <a:xfrm>
            <a:off x="7965348" y="6110154"/>
            <a:ext cx="551078" cy="551097"/>
          </a:xfrm>
          <a:custGeom>
            <a:avLst/>
            <a:gdLst/>
            <a:ahLst/>
            <a:cxnLst/>
            <a:rect l="l" t="t" r="r" b="b"/>
            <a:pathLst>
              <a:path w="551078" h="551097">
                <a:moveTo>
                  <a:pt x="0" y="0"/>
                </a:moveTo>
                <a:lnTo>
                  <a:pt x="551078" y="0"/>
                </a:lnTo>
                <a:lnTo>
                  <a:pt x="551078" y="551098"/>
                </a:lnTo>
                <a:lnTo>
                  <a:pt x="0" y="5510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7584" b="-27583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965348" y="6816023"/>
            <a:ext cx="9234326" cy="34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No Mobile Phones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965348" y="7224274"/>
            <a:ext cx="9234326" cy="32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7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Mobile use is prohibited in reading areas—use designated zones if available.</a:t>
            </a:r>
          </a:p>
        </p:txBody>
      </p:sp>
      <p:sp>
        <p:nvSpPr>
          <p:cNvPr id="19" name="Freeform 19" descr="preencoded.png"/>
          <p:cNvSpPr/>
          <p:nvPr/>
        </p:nvSpPr>
        <p:spPr>
          <a:xfrm>
            <a:off x="7965348" y="7861144"/>
            <a:ext cx="551078" cy="551097"/>
          </a:xfrm>
          <a:custGeom>
            <a:avLst/>
            <a:gdLst/>
            <a:ahLst/>
            <a:cxnLst/>
            <a:rect l="l" t="t" r="r" b="b"/>
            <a:pathLst>
              <a:path w="551078" h="551097">
                <a:moveTo>
                  <a:pt x="0" y="0"/>
                </a:moveTo>
                <a:lnTo>
                  <a:pt x="551078" y="0"/>
                </a:lnTo>
                <a:lnTo>
                  <a:pt x="551078" y="551098"/>
                </a:lnTo>
                <a:lnTo>
                  <a:pt x="0" y="5510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" r="-2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7965348" y="8567023"/>
            <a:ext cx="9234326" cy="34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Follow Library Rules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965348" y="8975265"/>
            <a:ext cx="9234326" cy="32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7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Adhere to borrowing limits, due dates, and staff instructions to avoid penalties.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222124"/>
            <a:ext cx="9234326" cy="1534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7"/>
              </a:lnSpc>
            </a:pPr>
            <a:r>
              <a:rPr lang="en-US" sz="46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Borrowing Procedure — Step‑by‑Step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3040894"/>
            <a:ext cx="9234326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Clear steps ensure accountability and accurate circulation records. Follow each step before leaving the library with borrowed materials.  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02157" y="4146023"/>
            <a:ext cx="535295" cy="334528"/>
            <a:chOff x="0" y="0"/>
            <a:chExt cx="713727" cy="4460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3724" cy="446038"/>
            </a:xfrm>
            <a:custGeom>
              <a:avLst/>
              <a:gdLst/>
              <a:ahLst/>
              <a:cxnLst/>
              <a:rect l="l" t="t" r="r" b="b"/>
              <a:pathLst>
                <a:path w="713724" h="446038">
                  <a:moveTo>
                    <a:pt x="0" y="0"/>
                  </a:moveTo>
                  <a:lnTo>
                    <a:pt x="713724" y="0"/>
                  </a:lnTo>
                  <a:lnTo>
                    <a:pt x="713724" y="446038"/>
                  </a:lnTo>
                  <a:lnTo>
                    <a:pt x="0" y="44603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30182" r="-30182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713727" cy="455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E0E4E6"/>
                  </a:solidFill>
                  <a:latin typeface="Arimo"/>
                  <a:ea typeface="Arimo"/>
                  <a:cs typeface="Arimo"/>
                  <a:sym typeface="Arimo"/>
                </a:rPr>
                <a:t>01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02157" y="4562761"/>
            <a:ext cx="4503372" cy="38129"/>
            <a:chOff x="0" y="0"/>
            <a:chExt cx="6004496" cy="508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004560" cy="50800"/>
            </a:xfrm>
            <a:custGeom>
              <a:avLst/>
              <a:gdLst/>
              <a:ahLst/>
              <a:cxnLst/>
              <a:rect l="l" t="t" r="r" b="b"/>
              <a:pathLst>
                <a:path w="6004560" h="50800">
                  <a:moveTo>
                    <a:pt x="0" y="0"/>
                  </a:moveTo>
                  <a:lnTo>
                    <a:pt x="6004560" y="0"/>
                  </a:lnTo>
                  <a:lnTo>
                    <a:pt x="600456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16FFBB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102157" y="4744202"/>
            <a:ext cx="4503372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Locate &amp; Inspect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2157" y="5223824"/>
            <a:ext cx="4503372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Retrieve books from stacks and check pages for completeness. Report missing pages immediately.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832967" y="4146023"/>
            <a:ext cx="535295" cy="334528"/>
            <a:chOff x="0" y="0"/>
            <a:chExt cx="713727" cy="44603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13724" cy="446038"/>
            </a:xfrm>
            <a:custGeom>
              <a:avLst/>
              <a:gdLst/>
              <a:ahLst/>
              <a:cxnLst/>
              <a:rect l="l" t="t" r="r" b="b"/>
              <a:pathLst>
                <a:path w="713724" h="446038">
                  <a:moveTo>
                    <a:pt x="0" y="0"/>
                  </a:moveTo>
                  <a:lnTo>
                    <a:pt x="713724" y="0"/>
                  </a:lnTo>
                  <a:lnTo>
                    <a:pt x="713724" y="446038"/>
                  </a:lnTo>
                  <a:lnTo>
                    <a:pt x="0" y="44603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30182" r="-30182"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713727" cy="455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E0E4E6"/>
                  </a:solidFill>
                  <a:latin typeface="Arimo"/>
                  <a:ea typeface="Arimo"/>
                  <a:cs typeface="Arimo"/>
                  <a:sym typeface="Arimo"/>
                </a:rPr>
                <a:t>02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832967" y="4562761"/>
            <a:ext cx="4503525" cy="38129"/>
            <a:chOff x="0" y="0"/>
            <a:chExt cx="6004700" cy="5083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04687" cy="50800"/>
            </a:xfrm>
            <a:custGeom>
              <a:avLst/>
              <a:gdLst/>
              <a:ahLst/>
              <a:cxnLst/>
              <a:rect l="l" t="t" r="r" b="b"/>
              <a:pathLst>
                <a:path w="6004687" h="50800">
                  <a:moveTo>
                    <a:pt x="0" y="0"/>
                  </a:moveTo>
                  <a:lnTo>
                    <a:pt x="6004687" y="0"/>
                  </a:lnTo>
                  <a:lnTo>
                    <a:pt x="600468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29DDDA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5832967" y="4744202"/>
            <a:ext cx="4503525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Issue at Counter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832967" y="5223824"/>
            <a:ext cx="4503525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Present membership card; staff will record checkout and stamp the due date on the slip.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102157" y="6897319"/>
            <a:ext cx="535295" cy="334528"/>
            <a:chOff x="0" y="0"/>
            <a:chExt cx="713727" cy="44603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13724" cy="446038"/>
            </a:xfrm>
            <a:custGeom>
              <a:avLst/>
              <a:gdLst/>
              <a:ahLst/>
              <a:cxnLst/>
              <a:rect l="l" t="t" r="r" b="b"/>
              <a:pathLst>
                <a:path w="713724" h="446038">
                  <a:moveTo>
                    <a:pt x="0" y="0"/>
                  </a:moveTo>
                  <a:lnTo>
                    <a:pt x="713724" y="0"/>
                  </a:lnTo>
                  <a:lnTo>
                    <a:pt x="713724" y="446038"/>
                  </a:lnTo>
                  <a:lnTo>
                    <a:pt x="0" y="44603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30182" r="-30182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713727" cy="455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E0E4E6"/>
                  </a:solidFill>
                  <a:latin typeface="Arimo"/>
                  <a:ea typeface="Arimo"/>
                  <a:cs typeface="Arimo"/>
                  <a:sym typeface="Arimo"/>
                </a:rPr>
                <a:t>03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02157" y="7314067"/>
            <a:ext cx="9234326" cy="38129"/>
            <a:chOff x="0" y="0"/>
            <a:chExt cx="12312434" cy="5083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312396" cy="50800"/>
            </a:xfrm>
            <a:custGeom>
              <a:avLst/>
              <a:gdLst/>
              <a:ahLst/>
              <a:cxnLst/>
              <a:rect l="l" t="t" r="r" b="b"/>
              <a:pathLst>
                <a:path w="12312396" h="50800">
                  <a:moveTo>
                    <a:pt x="0" y="0"/>
                  </a:moveTo>
                  <a:lnTo>
                    <a:pt x="12312396" y="0"/>
                  </a:lnTo>
                  <a:lnTo>
                    <a:pt x="1231239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7A7E7"/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1102157" y="7495508"/>
            <a:ext cx="9234326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Take Home for 14 Days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02157" y="7975130"/>
            <a:ext cx="9234326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Standard loan period is 14 days unless otherwise specified; renewals subject to policy and demand.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4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278274"/>
            <a:ext cx="9234326" cy="834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2"/>
              </a:lnSpc>
            </a:pPr>
            <a:r>
              <a:rPr lang="en-US" sz="49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About the Library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87860" y="2481567"/>
            <a:ext cx="4518269" cy="3353038"/>
            <a:chOff x="0" y="0"/>
            <a:chExt cx="6024359" cy="44707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024372" cy="4470654"/>
            </a:xfrm>
            <a:custGeom>
              <a:avLst/>
              <a:gdLst/>
              <a:ahLst/>
              <a:cxnLst/>
              <a:rect l="l" t="t" r="r" b="b"/>
              <a:pathLst>
                <a:path w="6024372" h="4470654">
                  <a:moveTo>
                    <a:pt x="0" y="571754"/>
                  </a:moveTo>
                  <a:cubicBezTo>
                    <a:pt x="0" y="256032"/>
                    <a:pt x="256032" y="0"/>
                    <a:pt x="571754" y="0"/>
                  </a:cubicBezTo>
                  <a:lnTo>
                    <a:pt x="5452618" y="0"/>
                  </a:lnTo>
                  <a:cubicBezTo>
                    <a:pt x="5768340" y="0"/>
                    <a:pt x="6024372" y="256032"/>
                    <a:pt x="6024372" y="571754"/>
                  </a:cubicBezTo>
                  <a:lnTo>
                    <a:pt x="6024372" y="3898900"/>
                  </a:lnTo>
                  <a:cubicBezTo>
                    <a:pt x="6024372" y="4214622"/>
                    <a:pt x="5768340" y="4470654"/>
                    <a:pt x="5452618" y="4470654"/>
                  </a:cubicBezTo>
                  <a:lnTo>
                    <a:pt x="571754" y="4470654"/>
                  </a:lnTo>
                  <a:cubicBezTo>
                    <a:pt x="256032" y="4470654"/>
                    <a:pt x="0" y="4214749"/>
                    <a:pt x="0" y="3898900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1414196" y="2788853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Established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14196" y="3278324"/>
            <a:ext cx="3865607" cy="2229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MSNIMT Library &amp; Information Centre, founded in 2002, serves the campus community with curated academic resources.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832519" y="2481567"/>
            <a:ext cx="4518269" cy="3353038"/>
            <a:chOff x="0" y="0"/>
            <a:chExt cx="6024359" cy="447071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024372" cy="4470654"/>
            </a:xfrm>
            <a:custGeom>
              <a:avLst/>
              <a:gdLst/>
              <a:ahLst/>
              <a:cxnLst/>
              <a:rect l="l" t="t" r="r" b="b"/>
              <a:pathLst>
                <a:path w="6024372" h="4470654">
                  <a:moveTo>
                    <a:pt x="0" y="571754"/>
                  </a:moveTo>
                  <a:cubicBezTo>
                    <a:pt x="0" y="256032"/>
                    <a:pt x="256032" y="0"/>
                    <a:pt x="571754" y="0"/>
                  </a:cubicBezTo>
                  <a:lnTo>
                    <a:pt x="5452618" y="0"/>
                  </a:lnTo>
                  <a:cubicBezTo>
                    <a:pt x="5768340" y="0"/>
                    <a:pt x="6024372" y="256032"/>
                    <a:pt x="6024372" y="571754"/>
                  </a:cubicBezTo>
                  <a:lnTo>
                    <a:pt x="6024372" y="3898900"/>
                  </a:lnTo>
                  <a:cubicBezTo>
                    <a:pt x="6024372" y="4214622"/>
                    <a:pt x="5768340" y="4470654"/>
                    <a:pt x="5452618" y="4470654"/>
                  </a:cubicBezTo>
                  <a:lnTo>
                    <a:pt x="571754" y="4470654"/>
                  </a:lnTo>
                  <a:cubicBezTo>
                    <a:pt x="256032" y="4470654"/>
                    <a:pt x="0" y="4214749"/>
                    <a:pt x="0" y="3898900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6158846" y="2788853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Automation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58846" y="3278324"/>
            <a:ext cx="3865607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Fully automated using LIBSOFT — integrated cataloguing, circulation and inventory management.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87860" y="6060996"/>
            <a:ext cx="4518269" cy="2922289"/>
            <a:chOff x="0" y="0"/>
            <a:chExt cx="6024359" cy="38963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024372" cy="3896360"/>
            </a:xfrm>
            <a:custGeom>
              <a:avLst/>
              <a:gdLst/>
              <a:ahLst/>
              <a:cxnLst/>
              <a:rect l="l" t="t" r="r" b="b"/>
              <a:pathLst>
                <a:path w="6024372" h="3896360">
                  <a:moveTo>
                    <a:pt x="0" y="572516"/>
                  </a:moveTo>
                  <a:cubicBezTo>
                    <a:pt x="0" y="256286"/>
                    <a:pt x="256286" y="0"/>
                    <a:pt x="572516" y="0"/>
                  </a:cubicBezTo>
                  <a:lnTo>
                    <a:pt x="5451856" y="0"/>
                  </a:lnTo>
                  <a:cubicBezTo>
                    <a:pt x="5768086" y="0"/>
                    <a:pt x="6024372" y="256286"/>
                    <a:pt x="6024372" y="572516"/>
                  </a:cubicBezTo>
                  <a:lnTo>
                    <a:pt x="6024372" y="3323844"/>
                  </a:lnTo>
                  <a:cubicBezTo>
                    <a:pt x="6024372" y="3640074"/>
                    <a:pt x="5768086" y="3896360"/>
                    <a:pt x="5451856" y="3896360"/>
                  </a:cubicBezTo>
                  <a:lnTo>
                    <a:pt x="572516" y="3896360"/>
                  </a:lnTo>
                  <a:cubicBezTo>
                    <a:pt x="256286" y="3896360"/>
                    <a:pt x="0" y="3640074"/>
                    <a:pt x="0" y="3323844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21" name="TextBox 21"/>
          <p:cNvSpPr txBox="1"/>
          <p:nvPr/>
        </p:nvSpPr>
        <p:spPr>
          <a:xfrm>
            <a:off x="1414196" y="6368282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Classification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14196" y="6857762"/>
            <a:ext cx="3865607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Uses the Dewey Decimal Classification (DDC) scheme for consistent subject organization.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5832519" y="6060996"/>
            <a:ext cx="4518269" cy="2922289"/>
            <a:chOff x="0" y="0"/>
            <a:chExt cx="6024359" cy="389638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024372" cy="3896360"/>
            </a:xfrm>
            <a:custGeom>
              <a:avLst/>
              <a:gdLst/>
              <a:ahLst/>
              <a:cxnLst/>
              <a:rect l="l" t="t" r="r" b="b"/>
              <a:pathLst>
                <a:path w="6024372" h="3896360">
                  <a:moveTo>
                    <a:pt x="0" y="572516"/>
                  </a:moveTo>
                  <a:cubicBezTo>
                    <a:pt x="0" y="256286"/>
                    <a:pt x="256286" y="0"/>
                    <a:pt x="572516" y="0"/>
                  </a:cubicBezTo>
                  <a:lnTo>
                    <a:pt x="5451856" y="0"/>
                  </a:lnTo>
                  <a:cubicBezTo>
                    <a:pt x="5768086" y="0"/>
                    <a:pt x="6024372" y="256286"/>
                    <a:pt x="6024372" y="572516"/>
                  </a:cubicBezTo>
                  <a:lnTo>
                    <a:pt x="6024372" y="3323844"/>
                  </a:lnTo>
                  <a:cubicBezTo>
                    <a:pt x="6024372" y="3640074"/>
                    <a:pt x="5768086" y="3896360"/>
                    <a:pt x="5451856" y="3896360"/>
                  </a:cubicBezTo>
                  <a:lnTo>
                    <a:pt x="572516" y="3896360"/>
                  </a:lnTo>
                  <a:cubicBezTo>
                    <a:pt x="256286" y="3896360"/>
                    <a:pt x="0" y="3640074"/>
                    <a:pt x="0" y="3323844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091231"/>
              </a:solidFill>
              <a:prstDash val="solid"/>
              <a:miter/>
            </a:ln>
          </p:spPr>
        </p:sp>
      </p:grpSp>
      <p:sp>
        <p:nvSpPr>
          <p:cNvPr id="25" name="TextBox 25"/>
          <p:cNvSpPr txBox="1"/>
          <p:nvPr/>
        </p:nvSpPr>
        <p:spPr>
          <a:xfrm>
            <a:off x="6158846" y="6368282"/>
            <a:ext cx="3865607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Website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158846" y="6857762"/>
            <a:ext cx="3865607" cy="136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Visit the library portal for services and catalog access: wwwmsnimtlibrary.org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1050388"/>
            <a:ext cx="9234326" cy="143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3"/>
              </a:lnSpc>
            </a:pPr>
            <a:r>
              <a:rPr lang="en-US" sz="43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Book Lending Limits — Who Can Borrow What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2733027"/>
            <a:ext cx="9234326" cy="78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Lending limits are set to balance access and responsibility across user groups. Loan periods and quantities differ by category.  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951051" y="3954923"/>
            <a:ext cx="4338495" cy="1503893"/>
            <a:chOff x="0" y="0"/>
            <a:chExt cx="5784660" cy="20051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84723" cy="2005203"/>
            </a:xfrm>
            <a:custGeom>
              <a:avLst/>
              <a:gdLst/>
              <a:ahLst/>
              <a:cxnLst/>
              <a:rect l="l" t="t" r="r" b="b"/>
              <a:pathLst>
                <a:path w="5784723" h="2005203">
                  <a:moveTo>
                    <a:pt x="0" y="513715"/>
                  </a:moveTo>
                  <a:cubicBezTo>
                    <a:pt x="0" y="229997"/>
                    <a:pt x="229997" y="0"/>
                    <a:pt x="513715" y="0"/>
                  </a:cubicBezTo>
                  <a:lnTo>
                    <a:pt x="5271008" y="0"/>
                  </a:lnTo>
                  <a:cubicBezTo>
                    <a:pt x="5554726" y="0"/>
                    <a:pt x="5784723" y="229997"/>
                    <a:pt x="5784723" y="513715"/>
                  </a:cubicBezTo>
                  <a:lnTo>
                    <a:pt x="5784723" y="1491488"/>
                  </a:lnTo>
                  <a:cubicBezTo>
                    <a:pt x="5784723" y="1775206"/>
                    <a:pt x="5554726" y="2005203"/>
                    <a:pt x="5271008" y="2005203"/>
                  </a:cubicBezTo>
                  <a:lnTo>
                    <a:pt x="513715" y="2005203"/>
                  </a:lnTo>
                  <a:cubicBezTo>
                    <a:pt x="229997" y="2005203"/>
                    <a:pt x="0" y="1775206"/>
                    <a:pt x="0" y="1491488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8245812" y="4221109"/>
            <a:ext cx="3748992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Undergraduate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45812" y="4744079"/>
            <a:ext cx="3748992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Up to 3 books for 14 days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951051" y="5631742"/>
            <a:ext cx="4338495" cy="1503893"/>
            <a:chOff x="0" y="0"/>
            <a:chExt cx="5784660" cy="20051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784723" cy="2005203"/>
            </a:xfrm>
            <a:custGeom>
              <a:avLst/>
              <a:gdLst/>
              <a:ahLst/>
              <a:cxnLst/>
              <a:rect l="l" t="t" r="r" b="b"/>
              <a:pathLst>
                <a:path w="5784723" h="2005203">
                  <a:moveTo>
                    <a:pt x="0" y="513715"/>
                  </a:moveTo>
                  <a:cubicBezTo>
                    <a:pt x="0" y="229997"/>
                    <a:pt x="229997" y="0"/>
                    <a:pt x="513715" y="0"/>
                  </a:cubicBezTo>
                  <a:lnTo>
                    <a:pt x="5271008" y="0"/>
                  </a:lnTo>
                  <a:cubicBezTo>
                    <a:pt x="5554726" y="0"/>
                    <a:pt x="5784723" y="229997"/>
                    <a:pt x="5784723" y="513715"/>
                  </a:cubicBezTo>
                  <a:lnTo>
                    <a:pt x="5784723" y="1491488"/>
                  </a:lnTo>
                  <a:cubicBezTo>
                    <a:pt x="5784723" y="1775206"/>
                    <a:pt x="5554726" y="2005203"/>
                    <a:pt x="5271008" y="2005203"/>
                  </a:cubicBezTo>
                  <a:lnTo>
                    <a:pt x="513715" y="2005203"/>
                  </a:lnTo>
                  <a:cubicBezTo>
                    <a:pt x="229997" y="2005203"/>
                    <a:pt x="0" y="1775206"/>
                    <a:pt x="0" y="1491488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8245812" y="5897928"/>
            <a:ext cx="3748992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Postgraduate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45812" y="6420888"/>
            <a:ext cx="3748992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4–5 books for 14 days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951051" y="7308561"/>
            <a:ext cx="4338495" cy="1503893"/>
            <a:chOff x="0" y="0"/>
            <a:chExt cx="5784660" cy="20051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784723" cy="2005203"/>
            </a:xfrm>
            <a:custGeom>
              <a:avLst/>
              <a:gdLst/>
              <a:ahLst/>
              <a:cxnLst/>
              <a:rect l="l" t="t" r="r" b="b"/>
              <a:pathLst>
                <a:path w="5784723" h="2005203">
                  <a:moveTo>
                    <a:pt x="0" y="513715"/>
                  </a:moveTo>
                  <a:cubicBezTo>
                    <a:pt x="0" y="229997"/>
                    <a:pt x="229997" y="0"/>
                    <a:pt x="513715" y="0"/>
                  </a:cubicBezTo>
                  <a:lnTo>
                    <a:pt x="5271008" y="0"/>
                  </a:lnTo>
                  <a:cubicBezTo>
                    <a:pt x="5554726" y="0"/>
                    <a:pt x="5784723" y="229997"/>
                    <a:pt x="5784723" y="513715"/>
                  </a:cubicBezTo>
                  <a:lnTo>
                    <a:pt x="5784723" y="1491488"/>
                  </a:lnTo>
                  <a:cubicBezTo>
                    <a:pt x="5784723" y="1775206"/>
                    <a:pt x="5554726" y="2005203"/>
                    <a:pt x="5271008" y="2005203"/>
                  </a:cubicBezTo>
                  <a:lnTo>
                    <a:pt x="513715" y="2005203"/>
                  </a:lnTo>
                  <a:cubicBezTo>
                    <a:pt x="229997" y="2005203"/>
                    <a:pt x="0" y="1775206"/>
                    <a:pt x="0" y="1491488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8245812" y="7574747"/>
            <a:ext cx="3748992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Faculty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245812" y="8097707"/>
            <a:ext cx="3748992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Up to 10 books for 1 month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99307" y="3915480"/>
            <a:ext cx="430990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Notes &amp; Responsibilities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899307" y="4438440"/>
            <a:ext cx="4309901" cy="273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Inspect books before borrowing — undocumented damage may be charged</a:t>
            </a:r>
          </a:p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Renewals depend on demand and reservation queues</a:t>
            </a:r>
          </a:p>
          <a:p>
            <a:pPr marL="353452" lvl="1" indent="-176726" algn="l">
              <a:lnSpc>
                <a:spcPts val="2810"/>
              </a:lnSpc>
              <a:buFont typeface="Arial"/>
              <a:buChar char="•"/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Late returns may incur fines per library policy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2899307" y="7402992"/>
            <a:ext cx="4309901" cy="1576730"/>
            <a:chOff x="0" y="0"/>
            <a:chExt cx="5746534" cy="210230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746496" cy="2102358"/>
            </a:xfrm>
            <a:custGeom>
              <a:avLst/>
              <a:gdLst/>
              <a:ahLst/>
              <a:cxnLst/>
              <a:rect l="l" t="t" r="r" b="b"/>
              <a:pathLst>
                <a:path w="5746496" h="2102358">
                  <a:moveTo>
                    <a:pt x="0" y="503936"/>
                  </a:moveTo>
                  <a:cubicBezTo>
                    <a:pt x="0" y="225552"/>
                    <a:pt x="225552" y="0"/>
                    <a:pt x="503936" y="0"/>
                  </a:cubicBezTo>
                  <a:lnTo>
                    <a:pt x="5242560" y="0"/>
                  </a:lnTo>
                  <a:cubicBezTo>
                    <a:pt x="5520817" y="0"/>
                    <a:pt x="5746496" y="225552"/>
                    <a:pt x="5746496" y="503936"/>
                  </a:cubicBezTo>
                  <a:lnTo>
                    <a:pt x="5746496" y="1598422"/>
                  </a:lnTo>
                  <a:cubicBezTo>
                    <a:pt x="5746496" y="1876679"/>
                    <a:pt x="5520944" y="2102358"/>
                    <a:pt x="5242560" y="2102358"/>
                  </a:cubicBezTo>
                  <a:lnTo>
                    <a:pt x="503936" y="2102358"/>
                  </a:lnTo>
                  <a:cubicBezTo>
                    <a:pt x="225552" y="2102358"/>
                    <a:pt x="0" y="1876679"/>
                    <a:pt x="0" y="1598422"/>
                  </a:cubicBezTo>
                  <a:close/>
                </a:path>
              </a:pathLst>
            </a:custGeom>
            <a:solidFill>
              <a:srgbClr val="00805A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3151168" y="7723365"/>
            <a:ext cx="314858" cy="251870"/>
            <a:chOff x="0" y="0"/>
            <a:chExt cx="419811" cy="335826"/>
          </a:xfrm>
        </p:grpSpPr>
        <p:sp>
          <p:nvSpPr>
            <p:cNvPr id="27" name="Freeform 27" descr="preencoded.png"/>
            <p:cNvSpPr/>
            <p:nvPr/>
          </p:nvSpPr>
          <p:spPr>
            <a:xfrm>
              <a:off x="0" y="0"/>
              <a:ext cx="419862" cy="335788"/>
            </a:xfrm>
            <a:custGeom>
              <a:avLst/>
              <a:gdLst/>
              <a:ahLst/>
              <a:cxnLst/>
              <a:rect l="l" t="t" r="r" b="b"/>
              <a:pathLst>
                <a:path w="419862" h="335788">
                  <a:moveTo>
                    <a:pt x="0" y="0"/>
                  </a:moveTo>
                  <a:lnTo>
                    <a:pt x="419862" y="0"/>
                  </a:lnTo>
                  <a:lnTo>
                    <a:pt x="419862" y="335788"/>
                  </a:lnTo>
                  <a:lnTo>
                    <a:pt x="0" y="335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6" r="-353" b="-11"/>
              </a:stretch>
            </a:blipFill>
          </p:spPr>
        </p:sp>
      </p:grpSp>
      <p:sp>
        <p:nvSpPr>
          <p:cNvPr id="28" name="TextBox 28"/>
          <p:cNvSpPr txBox="1"/>
          <p:nvPr/>
        </p:nvSpPr>
        <p:spPr>
          <a:xfrm>
            <a:off x="13717895" y="7589958"/>
            <a:ext cx="3239462" cy="1145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Contact circulation staff for exceptions, reserves, or course‑pack lending.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863175"/>
            <a:ext cx="9234326" cy="1534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7"/>
              </a:lnSpc>
            </a:pPr>
            <a:r>
              <a:rPr lang="en-US" sz="46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No Due Certificate — Library Clearance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2681935"/>
            <a:ext cx="9234326" cy="164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Every student must obtain a No Due Clearance Certificate from the library before collecting their membership number or leaving college after returning library books. This certificate confirms all borrowed items are returned and outstanding obligations settled.  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951051" y="4564847"/>
            <a:ext cx="4531966" cy="2713472"/>
            <a:chOff x="0" y="0"/>
            <a:chExt cx="6042622" cy="36179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42660" cy="3617976"/>
            </a:xfrm>
            <a:custGeom>
              <a:avLst/>
              <a:gdLst/>
              <a:ahLst/>
              <a:cxnLst/>
              <a:rect l="l" t="t" r="r" b="b"/>
              <a:pathLst>
                <a:path w="6042660" h="3617976">
                  <a:moveTo>
                    <a:pt x="0" y="541147"/>
                  </a:moveTo>
                  <a:cubicBezTo>
                    <a:pt x="0" y="242316"/>
                    <a:pt x="242316" y="0"/>
                    <a:pt x="541147" y="0"/>
                  </a:cubicBezTo>
                  <a:lnTo>
                    <a:pt x="5501513" y="0"/>
                  </a:lnTo>
                  <a:cubicBezTo>
                    <a:pt x="5800344" y="0"/>
                    <a:pt x="6042660" y="242316"/>
                    <a:pt x="6042660" y="541147"/>
                  </a:cubicBezTo>
                  <a:lnTo>
                    <a:pt x="6042660" y="3076829"/>
                  </a:lnTo>
                  <a:cubicBezTo>
                    <a:pt x="6042660" y="3375660"/>
                    <a:pt x="5800344" y="3617976"/>
                    <a:pt x="5501513" y="3617976"/>
                  </a:cubicBezTo>
                  <a:lnTo>
                    <a:pt x="541147" y="3617976"/>
                  </a:lnTo>
                  <a:cubicBezTo>
                    <a:pt x="242316" y="3617976"/>
                    <a:pt x="0" y="3375660"/>
                    <a:pt x="0" y="3076829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8261594" y="4846825"/>
            <a:ext cx="3910889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Who needs it?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61594" y="5326447"/>
            <a:ext cx="3910889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All students at semester end, on graduation, or at exit from college.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681861" y="4564847"/>
            <a:ext cx="4532119" cy="2713472"/>
            <a:chOff x="0" y="0"/>
            <a:chExt cx="6042825" cy="36179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42914" cy="3617976"/>
            </a:xfrm>
            <a:custGeom>
              <a:avLst/>
              <a:gdLst/>
              <a:ahLst/>
              <a:cxnLst/>
              <a:rect l="l" t="t" r="r" b="b"/>
              <a:pathLst>
                <a:path w="6042914" h="3617976">
                  <a:moveTo>
                    <a:pt x="0" y="541147"/>
                  </a:moveTo>
                  <a:cubicBezTo>
                    <a:pt x="0" y="242316"/>
                    <a:pt x="242316" y="0"/>
                    <a:pt x="541147" y="0"/>
                  </a:cubicBezTo>
                  <a:lnTo>
                    <a:pt x="5501767" y="0"/>
                  </a:lnTo>
                  <a:cubicBezTo>
                    <a:pt x="5800598" y="0"/>
                    <a:pt x="6042914" y="242316"/>
                    <a:pt x="6042914" y="541147"/>
                  </a:cubicBezTo>
                  <a:lnTo>
                    <a:pt x="6042914" y="3076829"/>
                  </a:lnTo>
                  <a:cubicBezTo>
                    <a:pt x="6042914" y="3375660"/>
                    <a:pt x="5800598" y="3617976"/>
                    <a:pt x="5501767" y="3617976"/>
                  </a:cubicBezTo>
                  <a:lnTo>
                    <a:pt x="541147" y="3617976"/>
                  </a:lnTo>
                  <a:cubicBezTo>
                    <a:pt x="242316" y="3617976"/>
                    <a:pt x="0" y="3375660"/>
                    <a:pt x="0" y="3076829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12992395" y="4846825"/>
            <a:ext cx="3911032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When to get it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992395" y="5326447"/>
            <a:ext cx="3911032" cy="164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After returning all books and paying any fines — request the certificate from the library counter.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951051" y="7477163"/>
            <a:ext cx="9262929" cy="1921383"/>
            <a:chOff x="0" y="0"/>
            <a:chExt cx="12350572" cy="256184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50497" cy="2561844"/>
            </a:xfrm>
            <a:custGeom>
              <a:avLst/>
              <a:gdLst/>
              <a:ahLst/>
              <a:cxnLst/>
              <a:rect l="l" t="t" r="r" b="b"/>
              <a:pathLst>
                <a:path w="12350497" h="2561844">
                  <a:moveTo>
                    <a:pt x="0" y="543433"/>
                  </a:moveTo>
                  <a:cubicBezTo>
                    <a:pt x="0" y="243332"/>
                    <a:pt x="243332" y="0"/>
                    <a:pt x="543433" y="0"/>
                  </a:cubicBezTo>
                  <a:lnTo>
                    <a:pt x="11807063" y="0"/>
                  </a:lnTo>
                  <a:cubicBezTo>
                    <a:pt x="12107164" y="0"/>
                    <a:pt x="12350497" y="243332"/>
                    <a:pt x="12350497" y="543433"/>
                  </a:cubicBezTo>
                  <a:lnTo>
                    <a:pt x="12350497" y="2018411"/>
                  </a:lnTo>
                  <a:cubicBezTo>
                    <a:pt x="12350497" y="2318512"/>
                    <a:pt x="12107164" y="2561844"/>
                    <a:pt x="11807063" y="2561844"/>
                  </a:cubicBezTo>
                  <a:lnTo>
                    <a:pt x="543433" y="2561844"/>
                  </a:lnTo>
                  <a:cubicBezTo>
                    <a:pt x="243332" y="2561844"/>
                    <a:pt x="0" y="2318512"/>
                    <a:pt x="0" y="2018411"/>
                  </a:cubicBezTo>
                  <a:close/>
                </a:path>
              </a:pathLst>
            </a:custGeom>
            <a:solidFill>
              <a:srgbClr val="0A081B"/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8261594" y="7759141"/>
            <a:ext cx="8641842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Why it matters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261594" y="8238763"/>
            <a:ext cx="8641842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Serves as official proof that the student has no outstanding library dues; required for final clearance.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67224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720796"/>
            <a:ext cx="9234326" cy="791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7"/>
              </a:lnSpc>
            </a:pPr>
            <a:r>
              <a:rPr lang="en-US" sz="46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Fine Policy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2796026"/>
            <a:ext cx="9234326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Timely return of borrowed books is mandatory. Fines apply for late or lost items; settlement is required before issuing the No Due Certificate. 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2157" y="4100017"/>
            <a:ext cx="4290689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Late returns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02157" y="4670650"/>
            <a:ext cx="4290689" cy="164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Rs. 1 per book per day will be charged for overdue items. Accrued fines must be cleared at the college office or library counter.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55338" y="4100017"/>
            <a:ext cx="4290689" cy="40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26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Lost or damaged books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55338" y="4670650"/>
            <a:ext cx="4290689" cy="2037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If a book is lost, the student must pay 50% extra on top of the book’s current price (i.e., 1.5 × replacement cost). Documentation of payment will be recorded before clearance.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02157" y="7168553"/>
            <a:ext cx="9234326" cy="1357922"/>
            <a:chOff x="0" y="0"/>
            <a:chExt cx="12312434" cy="181056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312523" cy="1810639"/>
            </a:xfrm>
            <a:custGeom>
              <a:avLst/>
              <a:gdLst/>
              <a:ahLst/>
              <a:cxnLst/>
              <a:rect l="l" t="t" r="r" b="b"/>
              <a:pathLst>
                <a:path w="12312523" h="1810639">
                  <a:moveTo>
                    <a:pt x="0" y="535432"/>
                  </a:moveTo>
                  <a:cubicBezTo>
                    <a:pt x="0" y="239649"/>
                    <a:pt x="239649" y="0"/>
                    <a:pt x="535432" y="0"/>
                  </a:cubicBezTo>
                  <a:lnTo>
                    <a:pt x="11777091" y="0"/>
                  </a:lnTo>
                  <a:cubicBezTo>
                    <a:pt x="12072748" y="0"/>
                    <a:pt x="12312523" y="239649"/>
                    <a:pt x="12312523" y="535432"/>
                  </a:cubicBezTo>
                  <a:lnTo>
                    <a:pt x="12312523" y="1275207"/>
                  </a:lnTo>
                  <a:cubicBezTo>
                    <a:pt x="12312523" y="1570863"/>
                    <a:pt x="12072874" y="1810639"/>
                    <a:pt x="11777091" y="1810639"/>
                  </a:cubicBezTo>
                  <a:lnTo>
                    <a:pt x="535432" y="1810639"/>
                  </a:lnTo>
                  <a:cubicBezTo>
                    <a:pt x="239649" y="1810512"/>
                    <a:pt x="0" y="1570863"/>
                    <a:pt x="0" y="1275207"/>
                  </a:cubicBezTo>
                  <a:close/>
                </a:path>
              </a:pathLst>
            </a:custGeom>
            <a:solidFill>
              <a:srgbClr val="00805A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369809" y="7495480"/>
            <a:ext cx="334518" cy="267653"/>
            <a:chOff x="0" y="0"/>
            <a:chExt cx="446024" cy="356870"/>
          </a:xfrm>
        </p:grpSpPr>
        <p:sp>
          <p:nvSpPr>
            <p:cNvPr id="19" name="Freeform 19" descr="preencoded.png"/>
            <p:cNvSpPr/>
            <p:nvPr/>
          </p:nvSpPr>
          <p:spPr>
            <a:xfrm>
              <a:off x="0" y="0"/>
              <a:ext cx="446024" cy="356870"/>
            </a:xfrm>
            <a:custGeom>
              <a:avLst/>
              <a:gdLst/>
              <a:ahLst/>
              <a:cxnLst/>
              <a:rect l="l" t="t" r="r" b="b"/>
              <a:pathLst>
                <a:path w="446024" h="356870">
                  <a:moveTo>
                    <a:pt x="0" y="0"/>
                  </a:moveTo>
                  <a:lnTo>
                    <a:pt x="446024" y="0"/>
                  </a:lnTo>
                  <a:lnTo>
                    <a:pt x="446024" y="356870"/>
                  </a:lnTo>
                  <a:lnTo>
                    <a:pt x="0" y="356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41" b="-338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1971980" y="7405716"/>
            <a:ext cx="8096869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Clear fines promptly to avoid delays in graduation or membership processing.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990362"/>
            <a:ext cx="16097517" cy="7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3"/>
              </a:lnSpc>
            </a:pPr>
            <a:r>
              <a:rPr lang="en-US" sz="43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Classification Scheme — Main Classes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074097"/>
            <a:ext cx="16097517" cy="78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library organises collections into ten principal classes to help users locate materials quickly. The headings below are the primary categories used across the stacks.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87860" y="3069298"/>
            <a:ext cx="5259991" cy="1423168"/>
            <a:chOff x="0" y="0"/>
            <a:chExt cx="7013321" cy="18975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013321" cy="1897507"/>
            </a:xfrm>
            <a:custGeom>
              <a:avLst/>
              <a:gdLst/>
              <a:ahLst/>
              <a:cxnLst/>
              <a:rect l="l" t="t" r="r" b="b"/>
              <a:pathLst>
                <a:path w="7013321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098" y="0"/>
                  </a:lnTo>
                  <a:cubicBezTo>
                    <a:pt x="6783070" y="0"/>
                    <a:pt x="7013321" y="230251"/>
                    <a:pt x="7013321" y="514223"/>
                  </a:cubicBezTo>
                  <a:lnTo>
                    <a:pt x="7013321" y="1383284"/>
                  </a:lnTo>
                  <a:cubicBezTo>
                    <a:pt x="7013321" y="1667256"/>
                    <a:pt x="6783070" y="1897507"/>
                    <a:pt x="6499098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382620" y="3335484"/>
            <a:ext cx="4670488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 dirty="0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1000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82620" y="3777720"/>
            <a:ext cx="4670488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Computer Science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520777" y="3069298"/>
            <a:ext cx="5260143" cy="1423168"/>
            <a:chOff x="0" y="0"/>
            <a:chExt cx="7013524" cy="189755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6815528" y="3335484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100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15528" y="3777720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Philosophy &amp; Psychology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953837" y="3069298"/>
            <a:ext cx="5260143" cy="1423168"/>
            <a:chOff x="0" y="0"/>
            <a:chExt cx="7013524" cy="189755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18" name="TextBox 18"/>
          <p:cNvSpPr txBox="1"/>
          <p:nvPr/>
        </p:nvSpPr>
        <p:spPr>
          <a:xfrm>
            <a:off x="12248588" y="3335484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200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48588" y="3777720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Religion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87860" y="4665393"/>
            <a:ext cx="5259991" cy="1423168"/>
            <a:chOff x="0" y="0"/>
            <a:chExt cx="7013321" cy="189755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013321" cy="1897507"/>
            </a:xfrm>
            <a:custGeom>
              <a:avLst/>
              <a:gdLst/>
              <a:ahLst/>
              <a:cxnLst/>
              <a:rect l="l" t="t" r="r" b="b"/>
              <a:pathLst>
                <a:path w="7013321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098" y="0"/>
                  </a:lnTo>
                  <a:cubicBezTo>
                    <a:pt x="6783070" y="0"/>
                    <a:pt x="7013321" y="230251"/>
                    <a:pt x="7013321" y="514223"/>
                  </a:cubicBezTo>
                  <a:lnTo>
                    <a:pt x="7013321" y="1383284"/>
                  </a:lnTo>
                  <a:cubicBezTo>
                    <a:pt x="7013321" y="1667256"/>
                    <a:pt x="6783070" y="1897507"/>
                    <a:pt x="6499098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091231"/>
              </a:solidFill>
              <a:prstDash val="solid"/>
              <a:miter/>
            </a:ln>
          </p:spPr>
        </p:sp>
      </p:grpSp>
      <p:sp>
        <p:nvSpPr>
          <p:cNvPr id="22" name="TextBox 22"/>
          <p:cNvSpPr txBox="1"/>
          <p:nvPr/>
        </p:nvSpPr>
        <p:spPr>
          <a:xfrm>
            <a:off x="1382620" y="4931578"/>
            <a:ext cx="4670488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300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82620" y="5373814"/>
            <a:ext cx="4670488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Social Science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6520777" y="4665393"/>
            <a:ext cx="5260143" cy="1423168"/>
            <a:chOff x="0" y="0"/>
            <a:chExt cx="7013524" cy="189755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6815528" y="4931578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400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815528" y="5373814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Language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1953837" y="4665393"/>
            <a:ext cx="5260143" cy="1423168"/>
            <a:chOff x="0" y="0"/>
            <a:chExt cx="7013524" cy="189755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30" name="TextBox 30"/>
          <p:cNvSpPr txBox="1"/>
          <p:nvPr/>
        </p:nvSpPr>
        <p:spPr>
          <a:xfrm>
            <a:off x="12248588" y="4931578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500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248588" y="5373814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Science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087860" y="6261478"/>
            <a:ext cx="5259991" cy="1423168"/>
            <a:chOff x="0" y="0"/>
            <a:chExt cx="7013321" cy="189755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013321" cy="1897507"/>
            </a:xfrm>
            <a:custGeom>
              <a:avLst/>
              <a:gdLst/>
              <a:ahLst/>
              <a:cxnLst/>
              <a:rect l="l" t="t" r="r" b="b"/>
              <a:pathLst>
                <a:path w="7013321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098" y="0"/>
                  </a:lnTo>
                  <a:cubicBezTo>
                    <a:pt x="6783070" y="0"/>
                    <a:pt x="7013321" y="230251"/>
                    <a:pt x="7013321" y="514223"/>
                  </a:cubicBezTo>
                  <a:lnTo>
                    <a:pt x="7013321" y="1383284"/>
                  </a:lnTo>
                  <a:cubicBezTo>
                    <a:pt x="7013321" y="1667256"/>
                    <a:pt x="6783070" y="1897507"/>
                    <a:pt x="6499098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1382620" y="6527663"/>
            <a:ext cx="4670488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600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82620" y="6969900"/>
            <a:ext cx="4670488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Technology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6520777" y="6261478"/>
            <a:ext cx="5260143" cy="1423168"/>
            <a:chOff x="0" y="0"/>
            <a:chExt cx="7013524" cy="189755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091231"/>
              </a:solidFill>
              <a:prstDash val="solid"/>
              <a:miter/>
            </a:ln>
          </p:spPr>
        </p:sp>
      </p:grpSp>
      <p:sp>
        <p:nvSpPr>
          <p:cNvPr id="38" name="TextBox 38"/>
          <p:cNvSpPr txBox="1"/>
          <p:nvPr/>
        </p:nvSpPr>
        <p:spPr>
          <a:xfrm>
            <a:off x="6815528" y="6527663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700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815528" y="6969900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Arts &amp; Recreation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1953837" y="6261478"/>
            <a:ext cx="5260143" cy="1423168"/>
            <a:chOff x="0" y="0"/>
            <a:chExt cx="7013524" cy="189755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7013448" cy="1897507"/>
            </a:xfrm>
            <a:custGeom>
              <a:avLst/>
              <a:gdLst/>
              <a:ahLst/>
              <a:cxnLst/>
              <a:rect l="l" t="t" r="r" b="b"/>
              <a:pathLst>
                <a:path w="7013448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6499225" y="0"/>
                  </a:lnTo>
                  <a:cubicBezTo>
                    <a:pt x="6783197" y="0"/>
                    <a:pt x="7013448" y="230251"/>
                    <a:pt x="7013448" y="514223"/>
                  </a:cubicBezTo>
                  <a:lnTo>
                    <a:pt x="7013448" y="1383284"/>
                  </a:lnTo>
                  <a:cubicBezTo>
                    <a:pt x="7013448" y="1667256"/>
                    <a:pt x="6783197" y="1897507"/>
                    <a:pt x="6499225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42" name="TextBox 42"/>
          <p:cNvSpPr txBox="1"/>
          <p:nvPr/>
        </p:nvSpPr>
        <p:spPr>
          <a:xfrm>
            <a:off x="12248588" y="6527663"/>
            <a:ext cx="4670631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800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248588" y="6969900"/>
            <a:ext cx="467063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Literature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1087860" y="7857563"/>
            <a:ext cx="16126111" cy="1423168"/>
            <a:chOff x="0" y="0"/>
            <a:chExt cx="21501481" cy="189755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501481" cy="1897507"/>
            </a:xfrm>
            <a:custGeom>
              <a:avLst/>
              <a:gdLst/>
              <a:ahLst/>
              <a:cxnLst/>
              <a:rect l="l" t="t" r="r" b="b"/>
              <a:pathLst>
                <a:path w="21501481" h="1897507">
                  <a:moveTo>
                    <a:pt x="0" y="514223"/>
                  </a:moveTo>
                  <a:cubicBezTo>
                    <a:pt x="0" y="230251"/>
                    <a:pt x="230251" y="0"/>
                    <a:pt x="514223" y="0"/>
                  </a:cubicBezTo>
                  <a:lnTo>
                    <a:pt x="20987258" y="0"/>
                  </a:lnTo>
                  <a:cubicBezTo>
                    <a:pt x="21271230" y="0"/>
                    <a:pt x="21501481" y="230251"/>
                    <a:pt x="21501481" y="514223"/>
                  </a:cubicBezTo>
                  <a:lnTo>
                    <a:pt x="21501481" y="1383284"/>
                  </a:lnTo>
                  <a:cubicBezTo>
                    <a:pt x="21501481" y="1667256"/>
                    <a:pt x="21271230" y="1897507"/>
                    <a:pt x="20987258" y="1897507"/>
                  </a:cubicBezTo>
                  <a:lnTo>
                    <a:pt x="514223" y="1897507"/>
                  </a:lnTo>
                  <a:cubicBezTo>
                    <a:pt x="230251" y="1897507"/>
                    <a:pt x="0" y="1667256"/>
                    <a:pt x="0" y="1383284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46" name="TextBox 46"/>
          <p:cNvSpPr txBox="1"/>
          <p:nvPr/>
        </p:nvSpPr>
        <p:spPr>
          <a:xfrm>
            <a:off x="1382620" y="8123749"/>
            <a:ext cx="15536608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900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82620" y="8565994"/>
            <a:ext cx="15536608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History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950462"/>
            <a:ext cx="16097517" cy="88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3"/>
              </a:lnSpc>
            </a:pPr>
            <a:r>
              <a:rPr lang="en-US" sz="51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NDLI Club Membership — How to Join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321366"/>
            <a:ext cx="16097517" cy="101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college subscribes to the National Digital Library of India (NDLI). Membership for the NDLI Club is managed by the College Librarian who uploads and activates user accounts.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73292" y="4645581"/>
            <a:ext cx="6500222" cy="3656438"/>
            <a:chOff x="0" y="0"/>
            <a:chExt cx="8666963" cy="4875251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8666988" cy="4875276"/>
            </a:xfrm>
            <a:custGeom>
              <a:avLst/>
              <a:gdLst/>
              <a:ahLst/>
              <a:cxnLst/>
              <a:rect l="l" t="t" r="r" b="b"/>
              <a:pathLst>
                <a:path w="8666988" h="4875276">
                  <a:moveTo>
                    <a:pt x="0" y="0"/>
                  </a:moveTo>
                  <a:lnTo>
                    <a:pt x="8666988" y="0"/>
                  </a:lnTo>
                  <a:lnTo>
                    <a:pt x="8666988" y="4875276"/>
                  </a:lnTo>
                  <a:lnTo>
                    <a:pt x="0" y="4875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7" b="-47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8683990" y="3925443"/>
            <a:ext cx="8525218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Required user details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83990" y="4558513"/>
            <a:ext cx="8525218" cy="281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423" lvl="1" indent="-210712" algn="l">
              <a:lnSpc>
                <a:spcPts val="3629"/>
              </a:lnSpc>
              <a:buFont typeface="Arial"/>
              <a:buChar char="•"/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Full name</a:t>
            </a:r>
          </a:p>
          <a:p>
            <a:pPr marL="421423" lvl="1" indent="-210712" algn="l">
              <a:lnSpc>
                <a:spcPts val="3629"/>
              </a:lnSpc>
              <a:buFont typeface="Arial"/>
              <a:buChar char="•"/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Valid e-mail ID</a:t>
            </a:r>
          </a:p>
          <a:p>
            <a:pPr marL="421423" lvl="1" indent="-210712" algn="l">
              <a:lnSpc>
                <a:spcPts val="3629"/>
              </a:lnSpc>
              <a:buFont typeface="Arial"/>
              <a:buChar char="•"/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Department</a:t>
            </a:r>
          </a:p>
          <a:p>
            <a:pPr marL="421423" lvl="1" indent="-210712" algn="l">
              <a:lnSpc>
                <a:spcPts val="3629"/>
              </a:lnSpc>
              <a:buFont typeface="Arial"/>
              <a:buChar char="•"/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Designation / Year</a:t>
            </a:r>
          </a:p>
          <a:p>
            <a:pPr marL="421423" lvl="1" indent="-210712" algn="l">
              <a:lnSpc>
                <a:spcPts val="3629"/>
              </a:lnSpc>
              <a:buFont typeface="Arial"/>
              <a:buChar char="•"/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Contact number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83990" y="7545591"/>
            <a:ext cx="8525218" cy="14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Provide accurate e-mail and phone number — an activation e-mail will be sent and must be used to complete account setup and access NDLI resources.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108939"/>
            <a:ext cx="16097517" cy="93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Advisory Committee — Structure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565949"/>
            <a:ext cx="16097517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Library Advisory Committee (LAC) offers a formal forum to discuss library policies, strategy and development. Members represent academic and administrative stakeholders. 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02157" y="4032971"/>
            <a:ext cx="820369" cy="1025481"/>
            <a:chOff x="0" y="0"/>
            <a:chExt cx="1093826" cy="1367307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1093851" cy="1367282"/>
            </a:xfrm>
            <a:custGeom>
              <a:avLst/>
              <a:gdLst/>
              <a:ahLst/>
              <a:cxnLst/>
              <a:rect l="l" t="t" r="r" b="b"/>
              <a:pathLst>
                <a:path w="1093851" h="1367282">
                  <a:moveTo>
                    <a:pt x="0" y="0"/>
                  </a:moveTo>
                  <a:lnTo>
                    <a:pt x="1093851" y="0"/>
                  </a:lnTo>
                  <a:lnTo>
                    <a:pt x="1093851" y="1367282"/>
                  </a:lnTo>
                  <a:lnTo>
                    <a:pt x="0" y="1367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48" r="-345" b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2316175" y="4004396"/>
            <a:ext cx="2515010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Chairman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16175" y="4554503"/>
            <a:ext cx="2515010" cy="2120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Principal — provides strategic oversight and final approvals.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224844" y="4032971"/>
            <a:ext cx="820369" cy="1025481"/>
            <a:chOff x="0" y="0"/>
            <a:chExt cx="1093826" cy="1367307"/>
          </a:xfrm>
        </p:grpSpPr>
        <p:sp>
          <p:nvSpPr>
            <p:cNvPr id="13" name="Freeform 13" descr="preencoded.png"/>
            <p:cNvSpPr/>
            <p:nvPr/>
          </p:nvSpPr>
          <p:spPr>
            <a:xfrm>
              <a:off x="0" y="0"/>
              <a:ext cx="1093851" cy="1367282"/>
            </a:xfrm>
            <a:custGeom>
              <a:avLst/>
              <a:gdLst/>
              <a:ahLst/>
              <a:cxnLst/>
              <a:rect l="l" t="t" r="r" b="b"/>
              <a:pathLst>
                <a:path w="1093851" h="1367282">
                  <a:moveTo>
                    <a:pt x="0" y="0"/>
                  </a:moveTo>
                  <a:lnTo>
                    <a:pt x="1093851" y="0"/>
                  </a:lnTo>
                  <a:lnTo>
                    <a:pt x="1093851" y="1367282"/>
                  </a:lnTo>
                  <a:lnTo>
                    <a:pt x="0" y="1367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48" r="-345" b="-1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6438862" y="4004396"/>
            <a:ext cx="2515162" cy="4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Convener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38862" y="4554503"/>
            <a:ext cx="2515162" cy="262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Librarian — coordinates meetings, policy drafting and implementation.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347673" y="4032971"/>
            <a:ext cx="820369" cy="1025481"/>
            <a:chOff x="0" y="0"/>
            <a:chExt cx="1093826" cy="1367307"/>
          </a:xfrm>
        </p:grpSpPr>
        <p:sp>
          <p:nvSpPr>
            <p:cNvPr id="17" name="Freeform 17" descr="preencoded.png"/>
            <p:cNvSpPr/>
            <p:nvPr/>
          </p:nvSpPr>
          <p:spPr>
            <a:xfrm>
              <a:off x="0" y="0"/>
              <a:ext cx="1093851" cy="1367282"/>
            </a:xfrm>
            <a:custGeom>
              <a:avLst/>
              <a:gdLst/>
              <a:ahLst/>
              <a:cxnLst/>
              <a:rect l="l" t="t" r="r" b="b"/>
              <a:pathLst>
                <a:path w="1093851" h="1367282">
                  <a:moveTo>
                    <a:pt x="0" y="0"/>
                  </a:moveTo>
                  <a:lnTo>
                    <a:pt x="1093851" y="0"/>
                  </a:lnTo>
                  <a:lnTo>
                    <a:pt x="1093851" y="1367282"/>
                  </a:lnTo>
                  <a:lnTo>
                    <a:pt x="0" y="1367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48" r="-345" b="-1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0561691" y="4004396"/>
            <a:ext cx="2515162" cy="90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Library Faculty Coordinator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61691" y="4991957"/>
            <a:ext cx="2515162" cy="3128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Faculty member — represents academic library needs and curriculum integration.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470503" y="4032971"/>
            <a:ext cx="820369" cy="1025481"/>
            <a:chOff x="0" y="0"/>
            <a:chExt cx="1093826" cy="1367307"/>
          </a:xfrm>
        </p:grpSpPr>
        <p:sp>
          <p:nvSpPr>
            <p:cNvPr id="21" name="Freeform 21" descr="preencoded.png"/>
            <p:cNvSpPr/>
            <p:nvPr/>
          </p:nvSpPr>
          <p:spPr>
            <a:xfrm>
              <a:off x="0" y="0"/>
              <a:ext cx="1093851" cy="1367282"/>
            </a:xfrm>
            <a:custGeom>
              <a:avLst/>
              <a:gdLst/>
              <a:ahLst/>
              <a:cxnLst/>
              <a:rect l="l" t="t" r="r" b="b"/>
              <a:pathLst>
                <a:path w="1093851" h="1367282">
                  <a:moveTo>
                    <a:pt x="0" y="0"/>
                  </a:moveTo>
                  <a:lnTo>
                    <a:pt x="1093851" y="0"/>
                  </a:lnTo>
                  <a:lnTo>
                    <a:pt x="1093851" y="1367282"/>
                  </a:lnTo>
                  <a:lnTo>
                    <a:pt x="0" y="1367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48" r="-345" b="-1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4684521" y="4004396"/>
            <a:ext cx="2515162" cy="90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Members (HODs)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684521" y="4991957"/>
            <a:ext cx="2515162" cy="4137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HOD of Management and HOD of Commerce — provide departmental perspectives and user requirements.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1029243"/>
            <a:ext cx="9234326" cy="791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7"/>
              </a:lnSpc>
            </a:pPr>
            <a:r>
              <a:rPr lang="en-US" sz="46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Layout — User Guide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2104482"/>
            <a:ext cx="9234326" cy="164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    The library is zoned for efficient navigation: entrance &amp; circulation, reference &amp; periodicals, stacks by classification, digital resources area, group study rooms, and staff/service zones. Clear signage matches the 000–900 classification to simplify locating materials.  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657930" y="4001691"/>
            <a:ext cx="7849181" cy="4168511"/>
            <a:chOff x="0" y="0"/>
            <a:chExt cx="10465575" cy="5558015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10465562" cy="5558028"/>
            </a:xfrm>
            <a:custGeom>
              <a:avLst/>
              <a:gdLst/>
              <a:ahLst/>
              <a:cxnLst/>
              <a:rect l="l" t="t" r="r" b="b"/>
              <a:pathLst>
                <a:path w="10465562" h="5558028">
                  <a:moveTo>
                    <a:pt x="0" y="0"/>
                  </a:moveTo>
                  <a:lnTo>
                    <a:pt x="10465562" y="0"/>
                  </a:lnTo>
                  <a:lnTo>
                    <a:pt x="10465562" y="5558028"/>
                  </a:lnTo>
                  <a:lnTo>
                    <a:pt x="0" y="555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5" b="-44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2713418" y="7187870"/>
            <a:ext cx="1624374" cy="22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2"/>
              </a:lnSpc>
            </a:pPr>
            <a:r>
              <a:rPr lang="en-US" sz="1275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Digital &amp; Study Zones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13418" y="7484478"/>
            <a:ext cx="2972610" cy="15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7"/>
              </a:lnSpc>
            </a:pPr>
            <a:r>
              <a:rPr lang="en-US" sz="1125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Computers, group and quiet study.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346925" y="6302569"/>
            <a:ext cx="1624374" cy="22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2"/>
              </a:lnSpc>
            </a:pPr>
            <a:r>
              <a:rPr lang="en-US" sz="1275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Stacks 000–900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346925" y="6599168"/>
            <a:ext cx="2972610" cy="15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7"/>
              </a:lnSpc>
            </a:pPr>
            <a:r>
              <a:rPr lang="en-US" sz="1125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Books organised by Dewey classes.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281955" y="5214204"/>
            <a:ext cx="1823999" cy="22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2"/>
              </a:lnSpc>
            </a:pPr>
            <a:r>
              <a:rPr lang="en-US" sz="1275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Reference &amp; Periodicals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81955" y="5510813"/>
            <a:ext cx="2972610" cy="15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7"/>
              </a:lnSpc>
            </a:pPr>
            <a:r>
              <a:rPr lang="en-US" sz="1125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Current issues and help desk.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583468" y="4231434"/>
            <a:ext cx="1713719" cy="22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2"/>
              </a:lnSpc>
            </a:pPr>
            <a:r>
              <a:rPr lang="en-US" sz="1275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Entrance &amp; Circulation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83468" y="4528033"/>
            <a:ext cx="2972610" cy="15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7"/>
              </a:lnSpc>
            </a:pPr>
            <a:r>
              <a:rPr lang="en-US" sz="1125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Main access, signage and flow.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965348" y="8368941"/>
            <a:ext cx="9234326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 Note: Follow signage and ask the librarian for assistance with search systems, inter-library loans, or NDLI access.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525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869805" y="2700661"/>
            <a:ext cx="8699478" cy="4893574"/>
            <a:chOff x="0" y="0"/>
            <a:chExt cx="11599304" cy="6524765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11599291" cy="6524752"/>
            </a:xfrm>
            <a:custGeom>
              <a:avLst/>
              <a:gdLst/>
              <a:ahLst/>
              <a:cxnLst/>
              <a:rect l="l" t="t" r="r" b="b"/>
              <a:pathLst>
                <a:path w="11599291" h="6524752">
                  <a:moveTo>
                    <a:pt x="0" y="0"/>
                  </a:moveTo>
                  <a:lnTo>
                    <a:pt x="11599291" y="0"/>
                  </a:lnTo>
                  <a:lnTo>
                    <a:pt x="11599291" y="6524752"/>
                  </a:lnTo>
                  <a:lnTo>
                    <a:pt x="0" y="652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1" b="-4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1999414" y="1528496"/>
            <a:ext cx="5209651" cy="63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sz="3677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Resources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99414" y="2331625"/>
            <a:ext cx="5209651" cy="84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Comprehensive collection supporting coursework and research: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99414" y="3328359"/>
            <a:ext cx="5209651" cy="3384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Books: Textbooks &amp; reference works (over 8,000 volumes; 4,400+ unique titles)</a:t>
            </a:r>
          </a:p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Periodicals: Academic journals, magazines and newspapers (40+ subscriptions)</a:t>
            </a:r>
          </a:p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Digital media: CD/DVDs, and e-learning materials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999414" y="6968814"/>
            <a:ext cx="5209651" cy="1731178"/>
            <a:chOff x="0" y="0"/>
            <a:chExt cx="6946202" cy="23082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46265" cy="2308352"/>
            </a:xfrm>
            <a:custGeom>
              <a:avLst/>
              <a:gdLst/>
              <a:ahLst/>
              <a:cxnLst/>
              <a:rect l="l" t="t" r="r" b="b"/>
              <a:pathLst>
                <a:path w="6946265" h="2308352">
                  <a:moveTo>
                    <a:pt x="0" y="535432"/>
                  </a:moveTo>
                  <a:cubicBezTo>
                    <a:pt x="0" y="239649"/>
                    <a:pt x="239649" y="0"/>
                    <a:pt x="535432" y="0"/>
                  </a:cubicBezTo>
                  <a:lnTo>
                    <a:pt x="6410833" y="0"/>
                  </a:lnTo>
                  <a:cubicBezTo>
                    <a:pt x="6706489" y="0"/>
                    <a:pt x="6946265" y="239649"/>
                    <a:pt x="6946265" y="535432"/>
                  </a:cubicBezTo>
                  <a:lnTo>
                    <a:pt x="6946265" y="1772920"/>
                  </a:lnTo>
                  <a:cubicBezTo>
                    <a:pt x="6946265" y="2068576"/>
                    <a:pt x="6706616" y="2308352"/>
                    <a:pt x="6410833" y="2308352"/>
                  </a:cubicBezTo>
                  <a:lnTo>
                    <a:pt x="535432" y="2308352"/>
                  </a:lnTo>
                  <a:cubicBezTo>
                    <a:pt x="239649" y="2308225"/>
                    <a:pt x="0" y="2068576"/>
                    <a:pt x="0" y="1772793"/>
                  </a:cubicBezTo>
                  <a:close/>
                </a:path>
              </a:pathLst>
            </a:custGeom>
            <a:solidFill>
              <a:srgbClr val="00805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267057" y="7324344"/>
            <a:ext cx="334518" cy="267653"/>
            <a:chOff x="0" y="0"/>
            <a:chExt cx="446024" cy="356870"/>
          </a:xfrm>
        </p:grpSpPr>
        <p:sp>
          <p:nvSpPr>
            <p:cNvPr id="14" name="Freeform 14" descr="preencoded.png"/>
            <p:cNvSpPr/>
            <p:nvPr/>
          </p:nvSpPr>
          <p:spPr>
            <a:xfrm>
              <a:off x="0" y="0"/>
              <a:ext cx="446024" cy="356870"/>
            </a:xfrm>
            <a:custGeom>
              <a:avLst/>
              <a:gdLst/>
              <a:ahLst/>
              <a:cxnLst/>
              <a:rect l="l" t="t" r="r" b="b"/>
              <a:pathLst>
                <a:path w="446024" h="356870">
                  <a:moveTo>
                    <a:pt x="0" y="0"/>
                  </a:moveTo>
                  <a:lnTo>
                    <a:pt x="446024" y="0"/>
                  </a:lnTo>
                  <a:lnTo>
                    <a:pt x="446024" y="356870"/>
                  </a:lnTo>
                  <a:lnTo>
                    <a:pt x="0" y="356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41" b="-338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2869228" y="7183193"/>
            <a:ext cx="4072185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Collection numbers are regularly updated — check the online catalog for current availability.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102157" y="1517923"/>
            <a:ext cx="16097517" cy="69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2"/>
              </a:lnSpc>
            </a:pPr>
            <a:r>
              <a:rPr lang="en-US" sz="4128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Library Sections &amp; Areas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2157" y="2518686"/>
            <a:ext cx="17012612" cy="37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Purpose-designed spaces to support study, access and services: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02157" y="3096254"/>
            <a:ext cx="636575" cy="795661"/>
            <a:chOff x="0" y="0"/>
            <a:chExt cx="848766" cy="1060882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52" r="-2" b="-158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960064" y="3077204"/>
            <a:ext cx="3000413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Gate Entry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0064" y="3482807"/>
            <a:ext cx="3000413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Entry control and visitor register ensure security and record-keeping.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181800" y="3096254"/>
            <a:ext cx="636575" cy="795661"/>
            <a:chOff x="0" y="0"/>
            <a:chExt cx="848766" cy="1060882"/>
          </a:xfrm>
        </p:grpSpPr>
        <p:sp>
          <p:nvSpPr>
            <p:cNvPr id="13" name="Freeform 13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52" r="-2" b="-158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6039698" y="3077204"/>
            <a:ext cx="3000556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Librarian Cabin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39698" y="3482807"/>
            <a:ext cx="3000556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Staff work area for administration and user assistance.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261586" y="3096254"/>
            <a:ext cx="636575" cy="795661"/>
            <a:chOff x="0" y="0"/>
            <a:chExt cx="848766" cy="1060882"/>
          </a:xfrm>
        </p:grpSpPr>
        <p:sp>
          <p:nvSpPr>
            <p:cNvPr id="17" name="Freeform 17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52" r="-2" b="-158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0119484" y="3077204"/>
            <a:ext cx="3000413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Circulation Section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119484" y="3482807"/>
            <a:ext cx="3000413" cy="708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Book lending, returns, fines and user enquiries.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341220" y="3096254"/>
            <a:ext cx="636575" cy="795661"/>
            <a:chOff x="0" y="0"/>
            <a:chExt cx="848766" cy="1060882"/>
          </a:xfrm>
        </p:grpSpPr>
        <p:sp>
          <p:nvSpPr>
            <p:cNvPr id="21" name="Freeform 21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52" r="-2" b="-158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4199118" y="3077204"/>
            <a:ext cx="3000556" cy="67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Magazine / Periodical Section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199118" y="3810781"/>
            <a:ext cx="3000556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Current and bound journals, trade and academic magazines, newspapers.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02157" y="5204565"/>
            <a:ext cx="636575" cy="795661"/>
            <a:chOff x="0" y="0"/>
            <a:chExt cx="848766" cy="1060882"/>
          </a:xfrm>
        </p:grpSpPr>
        <p:sp>
          <p:nvSpPr>
            <p:cNvPr id="25" name="Freeform 25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52" r="-2" b="-158"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1960064" y="5185515"/>
            <a:ext cx="3000413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Reference Section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60064" y="5591118"/>
            <a:ext cx="3000413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Consultation-only resources: encyclopedias, dictionaries, yearbooks.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5181800" y="5204565"/>
            <a:ext cx="636575" cy="795661"/>
            <a:chOff x="0" y="0"/>
            <a:chExt cx="848766" cy="1060882"/>
          </a:xfrm>
        </p:grpSpPr>
        <p:sp>
          <p:nvSpPr>
            <p:cNvPr id="29" name="Freeform 29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152" r="-2" b="-158"/>
              </a:stretch>
            </a:blipFill>
          </p:spPr>
        </p:sp>
      </p:grpSp>
      <p:sp>
        <p:nvSpPr>
          <p:cNvPr id="30" name="TextBox 30"/>
          <p:cNvSpPr txBox="1"/>
          <p:nvPr/>
        </p:nvSpPr>
        <p:spPr>
          <a:xfrm>
            <a:off x="6039698" y="5185515"/>
            <a:ext cx="3000556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Stack Area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39698" y="5591118"/>
            <a:ext cx="3000556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Main book collection arranged by department and DDC classes.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9261586" y="5204565"/>
            <a:ext cx="636575" cy="795661"/>
            <a:chOff x="0" y="0"/>
            <a:chExt cx="848766" cy="1060882"/>
          </a:xfrm>
        </p:grpSpPr>
        <p:sp>
          <p:nvSpPr>
            <p:cNvPr id="33" name="Freeform 33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152" r="-2" b="-158"/>
              </a:stretch>
            </a:blipFill>
          </p:spPr>
        </p:sp>
      </p:grpSp>
      <p:sp>
        <p:nvSpPr>
          <p:cNvPr id="34" name="TextBox 34"/>
          <p:cNvSpPr txBox="1"/>
          <p:nvPr/>
        </p:nvSpPr>
        <p:spPr>
          <a:xfrm>
            <a:off x="10119484" y="5185515"/>
            <a:ext cx="3000413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Technical Processing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119484" y="5591118"/>
            <a:ext cx="3000413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Cataloguing, classification, accessioning and barcode preparation.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3341220" y="5204565"/>
            <a:ext cx="636575" cy="795661"/>
            <a:chOff x="0" y="0"/>
            <a:chExt cx="848766" cy="1060882"/>
          </a:xfrm>
        </p:grpSpPr>
        <p:sp>
          <p:nvSpPr>
            <p:cNvPr id="37" name="Freeform 37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152" r="-2" b="-158"/>
              </a:stretch>
            </a:blipFill>
          </p:spPr>
        </p:sp>
      </p:grpSp>
      <p:sp>
        <p:nvSpPr>
          <p:cNvPr id="38" name="TextBox 38"/>
          <p:cNvSpPr txBox="1"/>
          <p:nvPr/>
        </p:nvSpPr>
        <p:spPr>
          <a:xfrm>
            <a:off x="14199118" y="5185515"/>
            <a:ext cx="3000556" cy="34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E-learning Area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4199118" y="5591118"/>
            <a:ext cx="3000556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Computers and digital resources for online courses and multimedia study.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102157" y="6984902"/>
            <a:ext cx="636575" cy="795661"/>
            <a:chOff x="0" y="0"/>
            <a:chExt cx="848766" cy="1060882"/>
          </a:xfrm>
        </p:grpSpPr>
        <p:sp>
          <p:nvSpPr>
            <p:cNvPr id="41" name="Freeform 41" descr="preencoded.png"/>
            <p:cNvSpPr/>
            <p:nvPr/>
          </p:nvSpPr>
          <p:spPr>
            <a:xfrm>
              <a:off x="0" y="0"/>
              <a:ext cx="848741" cy="1060831"/>
            </a:xfrm>
            <a:custGeom>
              <a:avLst/>
              <a:gdLst/>
              <a:ahLst/>
              <a:cxnLst/>
              <a:rect l="l" t="t" r="r" b="b"/>
              <a:pathLst>
                <a:path w="848741" h="1060831">
                  <a:moveTo>
                    <a:pt x="0" y="0"/>
                  </a:moveTo>
                  <a:lnTo>
                    <a:pt x="848741" y="0"/>
                  </a:lnTo>
                  <a:lnTo>
                    <a:pt x="848741" y="1060831"/>
                  </a:lnTo>
                  <a:lnTo>
                    <a:pt x="0" y="106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152" r="-2" b="-158"/>
              </a:stretch>
            </a:blipFill>
          </p:spPr>
        </p:sp>
      </p:grpSp>
      <p:sp>
        <p:nvSpPr>
          <p:cNvPr id="42" name="TextBox 42"/>
          <p:cNvSpPr txBox="1"/>
          <p:nvPr/>
        </p:nvSpPr>
        <p:spPr>
          <a:xfrm>
            <a:off x="1960064" y="6965852"/>
            <a:ext cx="3000413" cy="67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Reprography / Photocopy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960064" y="7699429"/>
            <a:ext cx="3000413" cy="103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Document duplication services for users, subject to copyright rules.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4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386402"/>
            <a:ext cx="9234326" cy="143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3"/>
              </a:lnSpc>
            </a:pPr>
            <a:r>
              <a:rPr lang="en-US" sz="43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Gateway Area — Rules &amp; Procedure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3069041"/>
            <a:ext cx="10149421" cy="4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First point of contact: registration and basic conduct expectations.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87860" y="3701415"/>
            <a:ext cx="2972267" cy="3224498"/>
            <a:chOff x="0" y="0"/>
            <a:chExt cx="3963022" cy="42993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62908" cy="4299204"/>
            </a:xfrm>
            <a:custGeom>
              <a:avLst/>
              <a:gdLst/>
              <a:ahLst/>
              <a:cxnLst/>
              <a:rect l="l" t="t" r="r" b="b"/>
              <a:pathLst>
                <a:path w="3962908" h="4299204">
                  <a:moveTo>
                    <a:pt x="0" y="508762"/>
                  </a:moveTo>
                  <a:cubicBezTo>
                    <a:pt x="0" y="227838"/>
                    <a:pt x="227838" y="0"/>
                    <a:pt x="508762" y="0"/>
                  </a:cubicBezTo>
                  <a:lnTo>
                    <a:pt x="3454146" y="0"/>
                  </a:lnTo>
                  <a:cubicBezTo>
                    <a:pt x="3735197" y="0"/>
                    <a:pt x="3962908" y="227838"/>
                    <a:pt x="3962908" y="508762"/>
                  </a:cubicBezTo>
                  <a:lnTo>
                    <a:pt x="3962908" y="3790442"/>
                  </a:lnTo>
                  <a:cubicBezTo>
                    <a:pt x="3962908" y="4071493"/>
                    <a:pt x="3735070" y="4299204"/>
                    <a:pt x="3454146" y="4299204"/>
                  </a:cubicBezTo>
                  <a:lnTo>
                    <a:pt x="508762" y="4299204"/>
                  </a:lnTo>
                  <a:cubicBezTo>
                    <a:pt x="227838" y="4299331"/>
                    <a:pt x="0" y="4071493"/>
                    <a:pt x="0" y="3790569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16FFBB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382620" y="3967610"/>
            <a:ext cx="2382755" cy="72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Sign-in Requirement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2620" y="4759862"/>
            <a:ext cx="2382755" cy="1871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All users must record their entry in the gateway register before using the library.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233043" y="3701415"/>
            <a:ext cx="2972410" cy="3224498"/>
            <a:chOff x="0" y="0"/>
            <a:chExt cx="3963213" cy="429933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963162" cy="4299204"/>
            </a:xfrm>
            <a:custGeom>
              <a:avLst/>
              <a:gdLst/>
              <a:ahLst/>
              <a:cxnLst/>
              <a:rect l="l" t="t" r="r" b="b"/>
              <a:pathLst>
                <a:path w="3963162" h="4299204">
                  <a:moveTo>
                    <a:pt x="0" y="508762"/>
                  </a:moveTo>
                  <a:cubicBezTo>
                    <a:pt x="0" y="227838"/>
                    <a:pt x="227838" y="0"/>
                    <a:pt x="508762" y="0"/>
                  </a:cubicBezTo>
                  <a:lnTo>
                    <a:pt x="3454400" y="0"/>
                  </a:lnTo>
                  <a:cubicBezTo>
                    <a:pt x="3735451" y="0"/>
                    <a:pt x="3963162" y="227838"/>
                    <a:pt x="3963162" y="508762"/>
                  </a:cubicBezTo>
                  <a:lnTo>
                    <a:pt x="3963162" y="3790442"/>
                  </a:lnTo>
                  <a:cubicBezTo>
                    <a:pt x="3963162" y="4071493"/>
                    <a:pt x="3735324" y="4299204"/>
                    <a:pt x="3454400" y="4299204"/>
                  </a:cubicBezTo>
                  <a:lnTo>
                    <a:pt x="508762" y="4299204"/>
                  </a:lnTo>
                  <a:cubicBezTo>
                    <a:pt x="227838" y="4299331"/>
                    <a:pt x="0" y="4071493"/>
                    <a:pt x="0" y="3790569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29DDDA"/>
              </a:solidFill>
              <a:prstDash val="solid"/>
              <a:miter/>
            </a:ln>
          </p:spPr>
        </p:sp>
      </p:grpSp>
      <p:sp>
        <p:nvSpPr>
          <p:cNvPr id="18" name="TextBox 18"/>
          <p:cNvSpPr txBox="1"/>
          <p:nvPr/>
        </p:nvSpPr>
        <p:spPr>
          <a:xfrm>
            <a:off x="4527804" y="3967610"/>
            <a:ext cx="2382907" cy="72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Register Availability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27804" y="4759862"/>
            <a:ext cx="2382907" cy="1508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Separate registers provided for Students and Faculty at the circulation entry.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7378379" y="3701415"/>
            <a:ext cx="2972267" cy="3224498"/>
            <a:chOff x="0" y="0"/>
            <a:chExt cx="3963022" cy="429933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962908" cy="4299204"/>
            </a:xfrm>
            <a:custGeom>
              <a:avLst/>
              <a:gdLst/>
              <a:ahLst/>
              <a:cxnLst/>
              <a:rect l="l" t="t" r="r" b="b"/>
              <a:pathLst>
                <a:path w="3962908" h="4299204">
                  <a:moveTo>
                    <a:pt x="0" y="508762"/>
                  </a:moveTo>
                  <a:cubicBezTo>
                    <a:pt x="0" y="227838"/>
                    <a:pt x="227838" y="0"/>
                    <a:pt x="508762" y="0"/>
                  </a:cubicBezTo>
                  <a:lnTo>
                    <a:pt x="3454146" y="0"/>
                  </a:lnTo>
                  <a:cubicBezTo>
                    <a:pt x="3735197" y="0"/>
                    <a:pt x="3962908" y="227838"/>
                    <a:pt x="3962908" y="508762"/>
                  </a:cubicBezTo>
                  <a:lnTo>
                    <a:pt x="3962908" y="3790442"/>
                  </a:lnTo>
                  <a:cubicBezTo>
                    <a:pt x="3962908" y="4071493"/>
                    <a:pt x="3735070" y="4299204"/>
                    <a:pt x="3454146" y="4299204"/>
                  </a:cubicBezTo>
                  <a:lnTo>
                    <a:pt x="508762" y="4299204"/>
                  </a:lnTo>
                  <a:cubicBezTo>
                    <a:pt x="227838" y="4299331"/>
                    <a:pt x="0" y="4071493"/>
                    <a:pt x="0" y="3790569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37A7E7"/>
              </a:solidFill>
              <a:prstDash val="solid"/>
              <a:miter/>
            </a:ln>
          </p:spPr>
        </p:sp>
      </p:grpSp>
      <p:sp>
        <p:nvSpPr>
          <p:cNvPr id="22" name="TextBox 22"/>
          <p:cNvSpPr txBox="1"/>
          <p:nvPr/>
        </p:nvSpPr>
        <p:spPr>
          <a:xfrm>
            <a:off x="7673130" y="3967610"/>
            <a:ext cx="2382755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Property Storage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73130" y="4409846"/>
            <a:ext cx="2382755" cy="1871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Designated property areas are available for bags and belongings; valuables should not be left unattended.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87860" y="7098840"/>
            <a:ext cx="9262777" cy="1785995"/>
            <a:chOff x="0" y="0"/>
            <a:chExt cx="12350369" cy="238132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350369" cy="2381250"/>
            </a:xfrm>
            <a:custGeom>
              <a:avLst/>
              <a:gdLst/>
              <a:ahLst/>
              <a:cxnLst/>
              <a:rect l="l" t="t" r="r" b="b"/>
              <a:pathLst>
                <a:path w="12350369" h="238125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11838305" y="0"/>
                  </a:lnTo>
                  <a:cubicBezTo>
                    <a:pt x="12121135" y="0"/>
                    <a:pt x="12350369" y="229235"/>
                    <a:pt x="12350369" y="512064"/>
                  </a:cubicBezTo>
                  <a:lnTo>
                    <a:pt x="12350369" y="1869186"/>
                  </a:lnTo>
                  <a:cubicBezTo>
                    <a:pt x="12350369" y="2152015"/>
                    <a:pt x="12121135" y="2381250"/>
                    <a:pt x="11838305" y="2381250"/>
                  </a:cubicBezTo>
                  <a:lnTo>
                    <a:pt x="512064" y="2381250"/>
                  </a:lnTo>
                  <a:cubicBezTo>
                    <a:pt x="229235" y="2381377"/>
                    <a:pt x="0" y="2152015"/>
                    <a:pt x="0" y="1869186"/>
                  </a:cubicBez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  <a:ln w="28597" cap="sq">
              <a:solidFill>
                <a:srgbClr val="091231"/>
              </a:solidFill>
              <a:prstDash val="solid"/>
              <a:miter/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1382620" y="7365025"/>
            <a:ext cx="8673265" cy="37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Mobile Phones &amp; Conduct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82620" y="7807271"/>
            <a:ext cx="8673265" cy="78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195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Mobile phones are strictly prohibited inside. Maintain strict silence and discipline to preserve a study-friendly atmosphere.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02157" y="3466090"/>
            <a:ext cx="5978033" cy="3362716"/>
            <a:chOff x="0" y="0"/>
            <a:chExt cx="7970710" cy="4483621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7970774" cy="4483608"/>
            </a:xfrm>
            <a:custGeom>
              <a:avLst/>
              <a:gdLst/>
              <a:ahLst/>
              <a:cxnLst/>
              <a:rect l="l" t="t" r="r" b="b"/>
              <a:pathLst>
                <a:path w="7970774" h="4483608">
                  <a:moveTo>
                    <a:pt x="0" y="0"/>
                  </a:moveTo>
                  <a:lnTo>
                    <a:pt x="7970774" y="0"/>
                  </a:lnTo>
                  <a:lnTo>
                    <a:pt x="7970774" y="4483608"/>
                  </a:lnTo>
                  <a:lnTo>
                    <a:pt x="0" y="44836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" r="-35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857963" y="1720044"/>
            <a:ext cx="9351093" cy="7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3"/>
              </a:lnSpc>
            </a:pPr>
            <a:r>
              <a:rPr lang="en-US" sz="43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Circulation Section — Services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57963" y="2667972"/>
            <a:ext cx="10266188" cy="60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Core operations that keep resources flowing to users: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57963" y="3455441"/>
            <a:ext cx="9351093" cy="2955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Lending books to registered users with issue/return procedures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Check-in for returned items and condition assessments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Fines and receipts: charging for overdue items and maintaining records</a:t>
            </a:r>
          </a:p>
          <a:p>
            <a:pPr marL="448612" lvl="1" indent="-224306" algn="l">
              <a:lnSpc>
                <a:spcPts val="3953"/>
              </a:lnSpc>
              <a:buFont typeface="Arial"/>
              <a:buChar char="•"/>
            </a:pPr>
            <a:r>
              <a:rPr lang="en-US" sz="24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Monitoring and reporting damaged or lost materials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857963" y="6765207"/>
            <a:ext cx="9351093" cy="1732226"/>
            <a:chOff x="0" y="0"/>
            <a:chExt cx="12468123" cy="23096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468225" cy="2309749"/>
            </a:xfrm>
            <a:custGeom>
              <a:avLst/>
              <a:gdLst/>
              <a:ahLst/>
              <a:cxnLst/>
              <a:rect l="l" t="t" r="r" b="b"/>
              <a:pathLst>
                <a:path w="12468225" h="2309749">
                  <a:moveTo>
                    <a:pt x="0" y="629920"/>
                  </a:moveTo>
                  <a:cubicBezTo>
                    <a:pt x="0" y="282067"/>
                    <a:pt x="282067" y="0"/>
                    <a:pt x="629920" y="0"/>
                  </a:cubicBezTo>
                  <a:lnTo>
                    <a:pt x="11838305" y="0"/>
                  </a:lnTo>
                  <a:cubicBezTo>
                    <a:pt x="12186158" y="0"/>
                    <a:pt x="12468225" y="282067"/>
                    <a:pt x="12468225" y="629920"/>
                  </a:cubicBezTo>
                  <a:lnTo>
                    <a:pt x="12468225" y="1679829"/>
                  </a:lnTo>
                  <a:cubicBezTo>
                    <a:pt x="12468225" y="2027682"/>
                    <a:pt x="12186158" y="2309749"/>
                    <a:pt x="11838305" y="2309749"/>
                  </a:cubicBezTo>
                  <a:lnTo>
                    <a:pt x="629920" y="2309749"/>
                  </a:lnTo>
                  <a:cubicBezTo>
                    <a:pt x="282067" y="2309749"/>
                    <a:pt x="0" y="2027682"/>
                    <a:pt x="0" y="1679829"/>
                  </a:cubicBezTo>
                  <a:close/>
                </a:path>
              </a:pathLst>
            </a:custGeom>
            <a:solidFill>
              <a:srgbClr val="022349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8172821" y="7254935"/>
            <a:ext cx="393649" cy="314868"/>
            <a:chOff x="0" y="0"/>
            <a:chExt cx="524866" cy="419824"/>
          </a:xfrm>
        </p:grpSpPr>
        <p:sp>
          <p:nvSpPr>
            <p:cNvPr id="14" name="Freeform 14" descr="preencoded.png"/>
            <p:cNvSpPr/>
            <p:nvPr/>
          </p:nvSpPr>
          <p:spPr>
            <a:xfrm>
              <a:off x="0" y="0"/>
              <a:ext cx="524891" cy="419862"/>
            </a:xfrm>
            <a:custGeom>
              <a:avLst/>
              <a:gdLst/>
              <a:ahLst/>
              <a:cxnLst/>
              <a:rect l="l" t="t" r="r" b="b"/>
              <a:pathLst>
                <a:path w="524891" h="419862">
                  <a:moveTo>
                    <a:pt x="0" y="0"/>
                  </a:moveTo>
                  <a:lnTo>
                    <a:pt x="524891" y="0"/>
                  </a:lnTo>
                  <a:lnTo>
                    <a:pt x="524891" y="419862"/>
                  </a:lnTo>
                  <a:lnTo>
                    <a:pt x="0" y="419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04" r="4" b="-59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8881339" y="7022516"/>
            <a:ext cx="8012868" cy="111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3"/>
              </a:lnSpc>
            </a:pPr>
            <a:r>
              <a:rPr lang="en-US" sz="2476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For lending periods, renewals and fines, consult the LIBSOFT portal or circulation desk.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63191" cy="10295039"/>
            <a:chOff x="0" y="0"/>
            <a:chExt cx="9150922" cy="13726719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" r="-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965348" y="1066343"/>
            <a:ext cx="9234326" cy="88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3"/>
              </a:lnSpc>
            </a:pPr>
            <a:r>
              <a:rPr lang="en-US" sz="5179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Periodical Section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65348" y="2295154"/>
            <a:ext cx="10149421" cy="552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Accessible, current content for research and staying informed.</a:t>
            </a:r>
          </a:p>
        </p:txBody>
      </p:sp>
      <p:sp>
        <p:nvSpPr>
          <p:cNvPr id="10" name="Freeform 10" descr="preencoded.png"/>
          <p:cNvSpPr/>
          <p:nvPr/>
        </p:nvSpPr>
        <p:spPr>
          <a:xfrm>
            <a:off x="7965348" y="3167301"/>
            <a:ext cx="598294" cy="598313"/>
          </a:xfrm>
          <a:custGeom>
            <a:avLst/>
            <a:gdLst/>
            <a:ahLst/>
            <a:cxnLst/>
            <a:rect l="l" t="t" r="r" b="b"/>
            <a:pathLst>
              <a:path w="598294" h="598313">
                <a:moveTo>
                  <a:pt x="0" y="0"/>
                </a:moveTo>
                <a:lnTo>
                  <a:pt x="598294" y="0"/>
                </a:lnTo>
                <a:lnTo>
                  <a:pt x="598294" y="598313"/>
                </a:lnTo>
                <a:lnTo>
                  <a:pt x="0" y="5983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8732" r="-8730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918867" y="3251025"/>
            <a:ext cx="8280806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Newspapers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18867" y="3770443"/>
            <a:ext cx="8280806" cy="101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Daily Malayalam and English newspapers available for on-site reading.</a:t>
            </a:r>
          </a:p>
        </p:txBody>
      </p:sp>
      <p:sp>
        <p:nvSpPr>
          <p:cNvPr id="13" name="Freeform 13" descr="preencoded.png"/>
          <p:cNvSpPr/>
          <p:nvPr/>
        </p:nvSpPr>
        <p:spPr>
          <a:xfrm>
            <a:off x="7965348" y="5358127"/>
            <a:ext cx="598294" cy="598313"/>
          </a:xfrm>
          <a:custGeom>
            <a:avLst/>
            <a:gdLst/>
            <a:ahLst/>
            <a:cxnLst/>
            <a:rect l="l" t="t" r="r" b="b"/>
            <a:pathLst>
              <a:path w="598294" h="598313">
                <a:moveTo>
                  <a:pt x="0" y="0"/>
                </a:moveTo>
                <a:lnTo>
                  <a:pt x="598294" y="0"/>
                </a:lnTo>
                <a:lnTo>
                  <a:pt x="598294" y="598313"/>
                </a:lnTo>
                <a:lnTo>
                  <a:pt x="0" y="5983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8728" b="-8728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918867" y="5441852"/>
            <a:ext cx="8280806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Academic Journals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18867" y="5961269"/>
            <a:ext cx="8280806" cy="101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More than 40 subscriptions covering core academic and professional subjects.</a:t>
            </a:r>
          </a:p>
        </p:txBody>
      </p:sp>
      <p:sp>
        <p:nvSpPr>
          <p:cNvPr id="16" name="Freeform 16" descr="preencoded.png"/>
          <p:cNvSpPr/>
          <p:nvPr/>
        </p:nvSpPr>
        <p:spPr>
          <a:xfrm>
            <a:off x="7965348" y="7548953"/>
            <a:ext cx="598294" cy="598313"/>
          </a:xfrm>
          <a:custGeom>
            <a:avLst/>
            <a:gdLst/>
            <a:ahLst/>
            <a:cxnLst/>
            <a:rect l="l" t="t" r="r" b="b"/>
            <a:pathLst>
              <a:path w="598294" h="598313">
                <a:moveTo>
                  <a:pt x="0" y="0"/>
                </a:moveTo>
                <a:lnTo>
                  <a:pt x="598294" y="0"/>
                </a:lnTo>
                <a:lnTo>
                  <a:pt x="598294" y="598313"/>
                </a:lnTo>
                <a:lnTo>
                  <a:pt x="0" y="5983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794" r="-796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8918867" y="7632678"/>
            <a:ext cx="8280806" cy="43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551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Magazines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918867" y="8152095"/>
            <a:ext cx="8280806" cy="101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232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Career-oriented and subject-specific magazines to support placements and current-awareness.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869805" y="2700661"/>
            <a:ext cx="8699478" cy="4893574"/>
            <a:chOff x="0" y="0"/>
            <a:chExt cx="11599304" cy="6524765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11599291" cy="6524752"/>
            </a:xfrm>
            <a:custGeom>
              <a:avLst/>
              <a:gdLst/>
              <a:ahLst/>
              <a:cxnLst/>
              <a:rect l="l" t="t" r="r" b="b"/>
              <a:pathLst>
                <a:path w="11599291" h="6524752">
                  <a:moveTo>
                    <a:pt x="0" y="0"/>
                  </a:moveTo>
                  <a:lnTo>
                    <a:pt x="11599291" y="0"/>
                  </a:lnTo>
                  <a:lnTo>
                    <a:pt x="11599291" y="6524752"/>
                  </a:lnTo>
                  <a:lnTo>
                    <a:pt x="0" y="6524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1" b="-4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1999414" y="1389383"/>
            <a:ext cx="5209651" cy="122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sz="3677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Reference Section — In-Library Use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99414" y="2787244"/>
            <a:ext cx="5209651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Materials in this section are for consultation within the library only. Typical holdings include: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99414" y="4180027"/>
            <a:ext cx="5209651" cy="267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Encyclopedias and Handbooks</a:t>
            </a:r>
          </a:p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Language and Subject Dictionaries</a:t>
            </a:r>
          </a:p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Year books, directories and statistical compilations</a:t>
            </a:r>
          </a:p>
          <a:p>
            <a:pPr marL="380641" lvl="1" indent="-190321" algn="l">
              <a:lnSpc>
                <a:spcPts val="3102"/>
              </a:lnSpc>
              <a:buFont typeface="Arial"/>
              <a:buChar char="•"/>
            </a:pPr>
            <a:r>
              <a:rPr lang="en-US" sz="2101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Special volumes and rare reference compilations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999414" y="7107926"/>
            <a:ext cx="5209651" cy="1731178"/>
            <a:chOff x="0" y="0"/>
            <a:chExt cx="6946202" cy="23082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46265" cy="2308352"/>
            </a:xfrm>
            <a:custGeom>
              <a:avLst/>
              <a:gdLst/>
              <a:ahLst/>
              <a:cxnLst/>
              <a:rect l="l" t="t" r="r" b="b"/>
              <a:pathLst>
                <a:path w="6946265" h="2308352">
                  <a:moveTo>
                    <a:pt x="0" y="535432"/>
                  </a:moveTo>
                  <a:cubicBezTo>
                    <a:pt x="0" y="239649"/>
                    <a:pt x="239649" y="0"/>
                    <a:pt x="535432" y="0"/>
                  </a:cubicBezTo>
                  <a:lnTo>
                    <a:pt x="6410833" y="0"/>
                  </a:lnTo>
                  <a:cubicBezTo>
                    <a:pt x="6706489" y="0"/>
                    <a:pt x="6946265" y="239649"/>
                    <a:pt x="6946265" y="535432"/>
                  </a:cubicBezTo>
                  <a:lnTo>
                    <a:pt x="6946265" y="1772920"/>
                  </a:lnTo>
                  <a:cubicBezTo>
                    <a:pt x="6946265" y="2068576"/>
                    <a:pt x="6706616" y="2308352"/>
                    <a:pt x="6410833" y="2308352"/>
                  </a:cubicBezTo>
                  <a:lnTo>
                    <a:pt x="535432" y="2308352"/>
                  </a:lnTo>
                  <a:cubicBezTo>
                    <a:pt x="239649" y="2308225"/>
                    <a:pt x="0" y="2068576"/>
                    <a:pt x="0" y="1772793"/>
                  </a:cubicBezTo>
                  <a:close/>
                </a:path>
              </a:pathLst>
            </a:custGeom>
            <a:solidFill>
              <a:srgbClr val="00805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267057" y="7463457"/>
            <a:ext cx="334518" cy="267653"/>
            <a:chOff x="0" y="0"/>
            <a:chExt cx="446024" cy="356870"/>
          </a:xfrm>
        </p:grpSpPr>
        <p:sp>
          <p:nvSpPr>
            <p:cNvPr id="14" name="Freeform 14" descr="preencoded.png"/>
            <p:cNvSpPr/>
            <p:nvPr/>
          </p:nvSpPr>
          <p:spPr>
            <a:xfrm>
              <a:off x="0" y="0"/>
              <a:ext cx="446024" cy="356870"/>
            </a:xfrm>
            <a:custGeom>
              <a:avLst/>
              <a:gdLst/>
              <a:ahLst/>
              <a:cxnLst/>
              <a:rect l="l" t="t" r="r" b="b"/>
              <a:pathLst>
                <a:path w="446024" h="356870">
                  <a:moveTo>
                    <a:pt x="0" y="0"/>
                  </a:moveTo>
                  <a:lnTo>
                    <a:pt x="446024" y="0"/>
                  </a:lnTo>
                  <a:lnTo>
                    <a:pt x="446024" y="356870"/>
                  </a:lnTo>
                  <a:lnTo>
                    <a:pt x="0" y="356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41" b="-338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2869228" y="7322306"/>
            <a:ext cx="4072185" cy="124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2"/>
              </a:lnSpc>
            </a:pPr>
            <a:r>
              <a:rPr lang="en-US" sz="2101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Reference works are non-circulating to ensure availability for all users.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301840" cy="10295039"/>
            <a:chOff x="0" y="0"/>
            <a:chExt cx="24402453" cy="13726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02414" cy="13726668"/>
            </a:xfrm>
            <a:custGeom>
              <a:avLst/>
              <a:gdLst/>
              <a:ahLst/>
              <a:cxnLst/>
              <a:rect l="l" t="t" r="r" b="b"/>
              <a:pathLst>
                <a:path w="24402414" h="13726668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A081B">
                <a:alpha val="5607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628307" y="9846183"/>
            <a:ext cx="1609020" cy="384353"/>
            <a:chOff x="0" y="0"/>
            <a:chExt cx="2145360" cy="512470"/>
          </a:xfrm>
        </p:grpSpPr>
        <p:sp>
          <p:nvSpPr>
            <p:cNvPr id="7" name="Freeform 7" descr="preencoded.png">
              <a:hlinkClick r:id="rId4" tooltip="https://gamma.app/?utm_source=made-with-gamma"/>
            </p:cNvPr>
            <p:cNvSpPr/>
            <p:nvPr/>
          </p:nvSpPr>
          <p:spPr>
            <a:xfrm>
              <a:off x="0" y="0"/>
              <a:ext cx="2145411" cy="512445"/>
            </a:xfrm>
            <a:custGeom>
              <a:avLst/>
              <a:gdLst/>
              <a:ahLst/>
              <a:cxnLst/>
              <a:rect l="l" t="t" r="r" b="b"/>
              <a:pathLst>
                <a:path w="2145411" h="512445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2" b="-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8649" y="0"/>
            <a:ext cx="6863191" cy="10295039"/>
            <a:chOff x="0" y="0"/>
            <a:chExt cx="9150922" cy="13726719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50858" cy="13726668"/>
            </a:xfrm>
            <a:custGeom>
              <a:avLst/>
              <a:gdLst/>
              <a:ahLst/>
              <a:cxnLst/>
              <a:rect l="l" t="t" r="r" b="b"/>
              <a:pathLst>
                <a:path w="9150858" h="1372666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" r="-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02157" y="1093441"/>
            <a:ext cx="9234326" cy="1622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2"/>
              </a:lnSpc>
            </a:pPr>
            <a:r>
              <a:rPr lang="en-US" sz="4953" b="1">
                <a:solidFill>
                  <a:srgbClr val="F0FCFF"/>
                </a:solidFill>
                <a:latin typeface="Arimo Bold"/>
                <a:ea typeface="Arimo Bold"/>
                <a:cs typeface="Arimo Bold"/>
                <a:sym typeface="Arimo Bold"/>
              </a:rPr>
              <a:t>Stack Room — Department Collections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2157" y="3022140"/>
            <a:ext cx="9234326" cy="937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The Stack Room houses the bulk of the library collection, organised by subject and department: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2157" y="4587354"/>
            <a:ext cx="4457652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Business &amp; Management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02157" y="5076835"/>
            <a:ext cx="4457652" cy="179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Management, Financial Management, Accounting, Human Resource, Marketing collections grouped for easy access.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64028" y="4246702"/>
            <a:ext cx="4533910" cy="76257"/>
            <a:chOff x="0" y="0"/>
            <a:chExt cx="6045213" cy="10167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45200" cy="101727"/>
            </a:xfrm>
            <a:custGeom>
              <a:avLst/>
              <a:gdLst/>
              <a:ahLst/>
              <a:cxnLst/>
              <a:rect l="l" t="t" r="r" b="b"/>
              <a:pathLst>
                <a:path w="6045200" h="101727">
                  <a:moveTo>
                    <a:pt x="0" y="0"/>
                  </a:moveTo>
                  <a:lnTo>
                    <a:pt x="6045200" y="0"/>
                  </a:lnTo>
                  <a:lnTo>
                    <a:pt x="6045200" y="101727"/>
                  </a:lnTo>
                  <a:lnTo>
                    <a:pt x="0" y="101727"/>
                  </a:lnTo>
                  <a:close/>
                </a:path>
              </a:pathLst>
            </a:custGeom>
            <a:solidFill>
              <a:srgbClr val="16FFBB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5878687" y="4587354"/>
            <a:ext cx="4457795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Language &amp; Literature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878687" y="5076835"/>
            <a:ext cx="4457795" cy="136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Extensive English and Malayalam literature holdings including fiction, criticism and study guides.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840568" y="4246702"/>
            <a:ext cx="4534052" cy="76257"/>
            <a:chOff x="0" y="0"/>
            <a:chExt cx="6045403" cy="10167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045454" cy="101727"/>
            </a:xfrm>
            <a:custGeom>
              <a:avLst/>
              <a:gdLst/>
              <a:ahLst/>
              <a:cxnLst/>
              <a:rect l="l" t="t" r="r" b="b"/>
              <a:pathLst>
                <a:path w="6045454" h="101727">
                  <a:moveTo>
                    <a:pt x="0" y="0"/>
                  </a:moveTo>
                  <a:lnTo>
                    <a:pt x="6045454" y="0"/>
                  </a:lnTo>
                  <a:lnTo>
                    <a:pt x="6045454" y="101727"/>
                  </a:lnTo>
                  <a:lnTo>
                    <a:pt x="0" y="101727"/>
                  </a:lnTo>
                  <a:close/>
                </a:path>
              </a:pathLst>
            </a:custGeom>
            <a:solidFill>
              <a:srgbClr val="29DDDA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102157" y="7726804"/>
            <a:ext cx="9234326" cy="41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1"/>
              </a:lnSpc>
            </a:pPr>
            <a:r>
              <a:rPr lang="en-US" sz="2476" b="1">
                <a:solidFill>
                  <a:srgbClr val="E0E4E6"/>
                </a:solidFill>
                <a:latin typeface="Arimo Bold"/>
                <a:ea typeface="Arimo Bold"/>
                <a:cs typeface="Arimo Bold"/>
                <a:sym typeface="Arimo Bold"/>
              </a:rPr>
              <a:t>Biographies &amp; Miscellaneous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2157" y="8216284"/>
            <a:ext cx="9234326" cy="937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7"/>
              </a:lnSpc>
            </a:pPr>
            <a:r>
              <a:rPr lang="en-US" sz="2176">
                <a:solidFill>
                  <a:srgbClr val="E0E4E6"/>
                </a:solidFill>
                <a:latin typeface="Barlow"/>
                <a:ea typeface="Barlow"/>
                <a:cs typeface="Barlow"/>
                <a:sym typeface="Barlow"/>
              </a:rPr>
              <a:t>Biographies, autobiographies and specialized subject volumes support contextual and historical study.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64028" y="7386161"/>
            <a:ext cx="9310583" cy="76257"/>
            <a:chOff x="0" y="0"/>
            <a:chExt cx="12414110" cy="10167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2414123" cy="101727"/>
            </a:xfrm>
            <a:custGeom>
              <a:avLst/>
              <a:gdLst/>
              <a:ahLst/>
              <a:cxnLst/>
              <a:rect l="l" t="t" r="r" b="b"/>
              <a:pathLst>
                <a:path w="12414123" h="101727">
                  <a:moveTo>
                    <a:pt x="0" y="0"/>
                  </a:moveTo>
                  <a:lnTo>
                    <a:pt x="12414123" y="0"/>
                  </a:lnTo>
                  <a:lnTo>
                    <a:pt x="12414123" y="101727"/>
                  </a:lnTo>
                  <a:lnTo>
                    <a:pt x="0" y="101727"/>
                  </a:lnTo>
                  <a:close/>
                </a:path>
              </a:pathLst>
            </a:custGeom>
            <a:solidFill>
              <a:srgbClr val="37A7E7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2044</Words>
  <Application>Microsoft Office PowerPoint</Application>
  <PresentationFormat>Custom</PresentationFormat>
  <Paragraphs>265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Barlow Bold</vt:lpstr>
      <vt:lpstr>Arimo Bold</vt:lpstr>
      <vt:lpstr>Barlow</vt:lpstr>
      <vt:lpstr>Arimo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MSNIMT-Library.pptx</dc:title>
  <cp:lastModifiedBy>Hrishikesh S</cp:lastModifiedBy>
  <cp:revision>2</cp:revision>
  <dcterms:created xsi:type="dcterms:W3CDTF">2006-08-16T00:00:00Z</dcterms:created>
  <dcterms:modified xsi:type="dcterms:W3CDTF">2026-08-10T05:44:11Z</dcterms:modified>
  <dc:identifier>DAHR3a-_jaI</dc:identifier>
</cp:coreProperties>
</file>